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12192000" cy="6858000"/>
  <p:notesSz cx="68580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"/>
          <p:cNvSpPr/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开场：把这套方案定义为学校的数字内容生产能力，而不是一次性设备采购。 </a:t>
            </a:r>
          </a:p>
          <a:p/>
          <a:p>
            <a:r>
              <a:t>[Sources]</a:t>
            </a:r>
          </a:p>
          <a:p>
            <a:r>
              <a:t>- 用户提供彩页：《折叠XR教育版》</a:t>
            </a:r>
          </a:p>
          <a:p>
            <a:r>
              <a:t>- https://www.tjssfy.cn/products</a:t>
            </a:r>
          </a:p>
          <a:p>
            <a:r>
              <a:t>- https://www.tjssfy.cn/smart-education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不使用彩页示意图中的具体数量，只保留成果类型与传播价值。 </a:t>
            </a:r>
          </a:p>
          <a:p/>
          <a:p>
            <a:r>
              <a:t>[Sources]</a:t>
            </a:r>
          </a:p>
          <a:p>
            <a:r>
              <a:t>- 用户提供彩页：《折叠XR教育版》</a:t>
            </a:r>
          </a:p>
          <a:p>
            <a:r>
              <a:t>- https://www.enlightv.com/en/news-detail/44</a:t>
            </a:r>
          </a:p>
          <a:p>
            <a:r>
              <a:t>- https://www.enlightv.com/news-detail/76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以盛世飞扬官网的项目交付流程为主，强化持续运营而非一次性交付。 </a:t>
            </a:r>
          </a:p>
          <a:p/>
          <a:p>
            <a:r>
              <a:t>[Sources]</a:t>
            </a:r>
          </a:p>
          <a:p>
            <a:r>
              <a:t>- https://www.tjssfy.cn/smart-education</a:t>
            </a:r>
          </a:p>
          <a:p>
            <a:r>
              <a:t>- https://enlightv.com/about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结束时回到开场：衡量建设价值的标准，是学校能否持续产出教学、实训与传播成果。 </a:t>
            </a:r>
          </a:p>
          <a:p/>
          <a:p>
            <a:r>
              <a:t>[Sources]</a:t>
            </a:r>
          </a:p>
          <a:p>
            <a:r>
              <a:t>- 用户提供彩页：《折叠XR教育版》</a:t>
            </a:r>
          </a:p>
          <a:p>
            <a:r>
              <a:t>- https://www.tjssfy.cn/products</a:t>
            </a:r>
          </a:p>
          <a:p>
            <a:r>
              <a:t>- https://www.tjssfy.cn/smart-education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这一页采用行业领先企业常见的“定位—能力—应用”表达方式，但全部内容基于盛世飞扬自身产品体系。 </a:t>
            </a:r>
          </a:p>
          <a:p/>
          <a:p>
            <a:r>
              <a:t>[Sources]</a:t>
            </a:r>
          </a:p>
          <a:p>
            <a:r>
              <a:t>- https://www.tjssfy.cn/products</a:t>
            </a:r>
          </a:p>
          <a:p>
            <a:r>
              <a:t>- https://www.tjssfy.cn/smart-education</a:t>
            </a:r>
          </a:p>
          <a:p>
            <a:r>
              <a:t>- https://www.7d-vision.com/zh-CN/about</a:t>
            </a:r>
          </a:p>
          <a:p>
            <a:r>
              <a:t>- https://enlightv.com/about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先谈教育目标，再进入技术方案，避免把方案讲成设备清单。 </a:t>
            </a:r>
          </a:p>
          <a:p/>
          <a:p>
            <a:r>
              <a:t>[Sources]</a:t>
            </a:r>
          </a:p>
          <a:p>
            <a:r>
              <a:t>- 用户提供彩页：《折叠XR教育版》</a:t>
            </a:r>
          </a:p>
          <a:p>
            <a:r>
              <a:t>- https://www.tjssfy.cn/smart-education</a:t>
            </a:r>
          </a:p>
          <a:p>
            <a:r>
              <a:t>- https://www.7d-vision.com/zh-CN/solutions/3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用三句话概括方案价值：可视化教学、项目化实训、矩阵化传播。 </a:t>
            </a:r>
          </a:p>
          <a:p/>
          <a:p>
            <a:r>
              <a:t>[Sources]</a:t>
            </a:r>
          </a:p>
          <a:p>
            <a:r>
              <a:t>- 用户提供彩页：《折叠XR教育版》</a:t>
            </a:r>
          </a:p>
          <a:p>
            <a:r>
              <a:t>- https://www.7d-vision.com/zh-CN/solutions/3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五项能力构成学校可持续运营的闭环，也是后续页面的叙事主线。 </a:t>
            </a:r>
          </a:p>
          <a:p/>
          <a:p>
            <a:r>
              <a:t>[Sources]</a:t>
            </a:r>
          </a:p>
          <a:p>
            <a:r>
              <a:t>- 用户提供彩页：《折叠XR教育版》</a:t>
            </a:r>
          </a:p>
          <a:p>
            <a:r>
              <a:t>- https://www.tjssfy.cn/smart-education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七维的技术链条和澜景的行业工作流启发了这一页的表达；具体方案能力以盛世飞扬彩页为依据。 </a:t>
            </a:r>
          </a:p>
          <a:p/>
          <a:p>
            <a:r>
              <a:t>[Sources]</a:t>
            </a:r>
          </a:p>
          <a:p>
            <a:r>
              <a:t>- 用户提供彩页：《折叠XR教育版》</a:t>
            </a:r>
          </a:p>
          <a:p>
            <a:r>
              <a:t>- https://www.7d-vision.com/products/vi-cave-xr</a:t>
            </a:r>
          </a:p>
          <a:p>
            <a:r>
              <a:t>- https://www.enlightv.com/en/news-detail/44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强调“看懂”和“做成”是两个不同的教学目标，XR 空间同时承接二者。 </a:t>
            </a:r>
          </a:p>
          <a:p/>
          <a:p>
            <a:r>
              <a:t>[Sources]</a:t>
            </a:r>
          </a:p>
          <a:p>
            <a:r>
              <a:t>- 用户提供彩页：《折叠XR教育版》</a:t>
            </a:r>
          </a:p>
          <a:p>
            <a:r>
              <a:t>- https://www.7d-vision.com/zh-CN/solutions/3</a:t>
            </a:r>
          </a:p>
          <a:p>
            <a:r>
              <a:t>- https://www.enlightv.com/news-detail/76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这一页从学校的持续运营视角说明：空间价值来自后续内容产出，而不是交付完成当天。 </a:t>
            </a:r>
          </a:p>
          <a:p/>
          <a:p>
            <a:r>
              <a:t>[Sources]</a:t>
            </a:r>
          </a:p>
          <a:p>
            <a:r>
              <a:t>- 用户提供彩页：《折叠XR教育版》</a:t>
            </a:r>
          </a:p>
          <a:p>
            <a:r>
              <a:t>- https://www.tjssfy.cn/smart-education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专业方向来自用户彩页；具体课程和设备配置可在项目阶段按专业群调整。 </a:t>
            </a:r>
          </a:p>
          <a:p/>
          <a:p>
            <a:r>
              <a:t>[Sources]</a:t>
            </a:r>
          </a:p>
          <a:p>
            <a:r>
              <a:t>- 用户提供彩页：《折叠XR教育版》</a:t>
            </a:r>
          </a:p>
          <a:p>
            <a:r>
              <a:t>- https://www.tjssfy.cn/smart-education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916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3" name="图片 12"/>
          <p:cNvPicPr>
            <a:picLocks noChangeAspect="1"/>
          </p:cNvPicPr>
          <p:nvPr/>
        </p:nvPicPr>
        <p:blipFill>
          <a:blip r:embed="rId1"/>
          <a:srcRect l="2707" r="270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 1"/>
          <p:cNvSpPr>
            <a:spLocks noGrp="1"/>
          </p:cNvSpPr>
          <p:nvPr/>
        </p:nvSpPr>
        <p:spPr>
          <a:xfrm>
            <a:off x="5772150" y="0"/>
            <a:ext cx="6419850" cy="590550"/>
          </a:xfrm>
          <a:prstGeom prst="rect">
            <a:avLst/>
          </a:prstGeom>
          <a:solidFill>
            <a:srgbClr val="030916"/>
          </a:solidFill>
          <a:ln w="0">
            <a:noFill/>
            <a:prstDash val="solid"/>
          </a:ln>
        </p:spPr>
      </p:sp>
      <p:sp>
        <p:nvSpPr>
          <p:cNvPr id="3" name="矩形 2"/>
          <p:cNvSpPr>
            <a:spLocks noGrp="1"/>
          </p:cNvSpPr>
          <p:nvPr/>
        </p:nvSpPr>
        <p:spPr>
          <a:xfrm>
            <a:off x="0" y="0"/>
            <a:ext cx="5715000" cy="6858000"/>
          </a:xfrm>
          <a:prstGeom prst="rect">
            <a:avLst/>
          </a:prstGeom>
          <a:solidFill>
            <a:srgbClr val="030916"/>
          </a:solidFill>
          <a:ln w="0">
            <a:noFill/>
            <a:prstDash val="solid"/>
          </a:ln>
        </p:spPr>
        <p:txBody>
          <a:bodyPr/>
          <a:p>
            <a:endParaRPr lang="zh-CN" altLang="en-US"/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5715000" y="0"/>
            <a:ext cx="57150" cy="6858000"/>
          </a:xfrm>
          <a:prstGeom prst="rect">
            <a:avLst/>
          </a:prstGeom>
          <a:solidFill>
            <a:srgbClr val="FF7800"/>
          </a:solidFill>
          <a:ln w="0">
            <a:noFill/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590550" y="1619250"/>
            <a:ext cx="36195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800" b="1">
                <a:solidFill>
                  <a:srgbClr val="AEBBD0"/>
                </a:solidFill>
              </a:defRPr>
            </a:pPr>
            <a:r>
              <a:rPr sz="1800" b="1">
                <a:solidFill>
                  <a:srgbClr val="AEBBD0"/>
                </a:solidFill>
              </a:rPr>
              <a:t>盛世飞扬</a:t>
            </a:r>
            <a:endParaRPr sz="1800" b="1">
              <a:solidFill>
                <a:srgbClr val="AEBBD0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571500" y="2076450"/>
            <a:ext cx="4762500" cy="1619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4950" b="1">
                <a:solidFill>
                  <a:srgbClr val="F5F8FF"/>
                </a:solidFill>
              </a:defRPr>
            </a:pPr>
            <a:r>
              <a:rPr sz="4950" b="1">
                <a:solidFill>
                  <a:srgbClr val="F5F8FF"/>
                </a:solidFill>
              </a:rPr>
              <a:t>XR沉浸式</a:t>
            </a:r>
            <a:endParaRPr sz="4950" b="1">
              <a:solidFill>
                <a:srgbClr val="F5F8FF"/>
              </a:solidFill>
            </a:endParaRPr>
          </a:p>
          <a:p>
            <a:pPr algn="l">
              <a:buNone/>
              <a:defRPr sz="4950" b="1">
                <a:solidFill>
                  <a:srgbClr val="F5F8FF"/>
                </a:solidFill>
              </a:defRPr>
            </a:pPr>
            <a:r>
              <a:rPr sz="4950" b="1">
                <a:solidFill>
                  <a:srgbClr val="F5F8FF"/>
                </a:solidFill>
              </a:rPr>
              <a:t>教学解决方案</a:t>
            </a:r>
            <a:endParaRPr sz="4950" b="1">
              <a:solidFill>
                <a:srgbClr val="F5F8FF"/>
              </a:solidFill>
            </a:endParaRPr>
          </a:p>
        </p:txBody>
      </p:sp>
      <p:sp>
        <p:nvSpPr>
          <p:cNvPr id="8" name="直接连接符 7"/>
          <p:cNvSpPr>
            <a:spLocks noGrp="1"/>
          </p:cNvSpPr>
          <p:nvPr/>
        </p:nvSpPr>
        <p:spPr>
          <a:xfrm>
            <a:off x="609600" y="3952875"/>
            <a:ext cx="914400" cy="0"/>
          </a:xfrm>
          <a:prstGeom prst="line">
            <a:avLst/>
          </a:prstGeom>
          <a:noFill/>
          <a:ln w="47625">
            <a:solidFill>
              <a:srgbClr val="FF7800"/>
            </a:solidFill>
            <a:prstDash val="solid"/>
          </a:ln>
        </p:spPr>
      </p:sp>
      <p:sp>
        <p:nvSpPr>
          <p:cNvPr id="9" name="矩形 8"/>
          <p:cNvSpPr>
            <a:spLocks noGrp="1"/>
          </p:cNvSpPr>
          <p:nvPr/>
        </p:nvSpPr>
        <p:spPr>
          <a:xfrm>
            <a:off x="590550" y="4267200"/>
            <a:ext cx="44767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650" b="0">
                <a:solidFill>
                  <a:srgbClr val="AEBBD0"/>
                </a:solidFill>
              </a:defRPr>
            </a:pPr>
            <a:r>
              <a:rPr sz="1650" b="0">
                <a:solidFill>
                  <a:srgbClr val="AEBBD0"/>
                </a:solidFill>
              </a:rPr>
              <a:t>让教师进入知识场景｜让学生在场景中理解与实践</a:t>
            </a:r>
            <a:endParaRPr sz="1650" b="0">
              <a:solidFill>
                <a:srgbClr val="AEBBD0"/>
              </a:solidFill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590550" y="5905500"/>
            <a:ext cx="4476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275" b="1">
                <a:solidFill>
                  <a:srgbClr val="FF7800"/>
                </a:solidFill>
              </a:defRPr>
            </a:pPr>
            <a:r>
              <a:rPr sz="1275" b="1">
                <a:solidFill>
                  <a:srgbClr val="FF7800"/>
                </a:solidFill>
              </a:rPr>
              <a:t>从沉浸授课到实训成片的一体化平台</a:t>
            </a:r>
            <a:endParaRPr sz="1275" b="1">
              <a:solidFill>
                <a:srgbClr val="FF7800"/>
              </a:solidFill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80" y="115888"/>
            <a:ext cx="1280795" cy="114173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1075" y="692785"/>
            <a:ext cx="2219325" cy="181800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91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矩形 2"/>
          <p:cNvSpPr>
            <a:spLocks noGrp="1"/>
          </p:cNvSpPr>
          <p:nvPr/>
        </p:nvSpPr>
        <p:spPr>
          <a:xfrm>
            <a:off x="514350" y="956945"/>
            <a:ext cx="3429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050" b="1">
                <a:solidFill>
                  <a:srgbClr val="FF7800"/>
                </a:solidFill>
              </a:defRPr>
            </a:pPr>
            <a:r>
              <a:rPr sz="1600" b="1">
                <a:solidFill>
                  <a:srgbClr val="FF7800"/>
                </a:solidFill>
              </a:rPr>
              <a:t>09  成果展示</a:t>
            </a:r>
            <a:endParaRPr sz="1600" b="1">
              <a:solidFill>
                <a:srgbClr val="FF7800"/>
              </a:solidFill>
            </a:endParaRPr>
          </a:p>
        </p:txBody>
      </p:sp>
      <p:sp>
        <p:nvSpPr>
          <p:cNvPr id="4" name="直接连接符 3"/>
          <p:cNvSpPr>
            <a:spLocks noGrp="1"/>
          </p:cNvSpPr>
          <p:nvPr/>
        </p:nvSpPr>
        <p:spPr>
          <a:xfrm>
            <a:off x="514350" y="1304925"/>
            <a:ext cx="1310640" cy="635"/>
          </a:xfrm>
          <a:prstGeom prst="line">
            <a:avLst/>
          </a:prstGeom>
          <a:noFill/>
          <a:ln w="28575">
            <a:solidFill>
              <a:srgbClr val="FF7800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11029950" y="6438900"/>
            <a:ext cx="6096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r">
              <a:buNone/>
              <a:defRPr sz="900" b="0">
                <a:solidFill>
                  <a:srgbClr val="7587A3"/>
                </a:solidFill>
              </a:defRPr>
            </a:pPr>
            <a:r>
              <a:rPr sz="900" b="0">
                <a:solidFill>
                  <a:srgbClr val="7587A3"/>
                </a:solidFill>
              </a:rPr>
              <a:t>10</a:t>
            </a:r>
            <a:endParaRPr sz="900" b="0">
              <a:solidFill>
                <a:srgbClr val="7587A3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514350" y="1504950"/>
            <a:ext cx="7239000" cy="914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3000" b="1">
                <a:solidFill>
                  <a:srgbClr val="F5F8FF"/>
                </a:solidFill>
              </a:defRPr>
            </a:pPr>
            <a:r>
              <a:rPr sz="3000" b="1">
                <a:solidFill>
                  <a:srgbClr val="F5F8FF"/>
                </a:solidFill>
              </a:rPr>
              <a:t>沉浸课堂，留下可看、可评的成果</a:t>
            </a:r>
            <a:endParaRPr sz="3000" b="1">
              <a:solidFill>
                <a:srgbClr val="F5F8FF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533400" y="2428875"/>
            <a:ext cx="6667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425" b="0">
                <a:solidFill>
                  <a:srgbClr val="AEBBD0"/>
                </a:solidFill>
              </a:defRPr>
            </a:pPr>
            <a:r>
              <a:rPr sz="1425" b="0">
                <a:solidFill>
                  <a:srgbClr val="AEBBD0"/>
                </a:solidFill>
              </a:rPr>
              <a:t>课堂不是一次性体验：教学过程可录制，学生实践可复盘，专业建设可展示。</a:t>
            </a:r>
            <a:endParaRPr sz="1425" b="0">
              <a:solidFill>
                <a:srgbClr val="AEBBD0"/>
              </a:solidFill>
            </a:endParaRPr>
          </a:p>
        </p:txBody>
      </p:sp>
      <p:pic>
        <p:nvPicPr>
          <p:cNvPr id="27" name="图片 26"/>
          <p:cNvPicPr>
            <a:picLocks noChangeAspect="1"/>
          </p:cNvPicPr>
          <p:nvPr/>
        </p:nvPicPr>
        <p:blipFill>
          <a:blip r:embed="rId1"/>
          <a:srcRect t="1405" b="1405"/>
          <a:stretch>
            <a:fillRect/>
          </a:stretch>
        </p:blipFill>
        <p:spPr>
          <a:xfrm>
            <a:off x="514350" y="3048000"/>
            <a:ext cx="6858000" cy="3143250"/>
          </a:xfrm>
          <a:prstGeom prst="roundRect">
            <a:avLst/>
          </a:prstGeom>
        </p:spPr>
      </p:pic>
      <p:sp>
        <p:nvSpPr>
          <p:cNvPr id="9" name="矩形 8"/>
          <p:cNvSpPr>
            <a:spLocks noGrp="1"/>
          </p:cNvSpPr>
          <p:nvPr/>
        </p:nvSpPr>
        <p:spPr>
          <a:xfrm>
            <a:off x="7829550" y="3190875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500" b="1">
                <a:solidFill>
                  <a:srgbClr val="54B8FF"/>
                </a:solidFill>
              </a:defRPr>
            </a:pPr>
            <a:r>
              <a:rPr sz="1500" b="1">
                <a:solidFill>
                  <a:srgbClr val="54B8FF"/>
                </a:solidFill>
              </a:rPr>
              <a:t>01</a:t>
            </a:r>
            <a:endParaRPr sz="1500" b="1">
              <a:solidFill>
                <a:srgbClr val="54B8FF"/>
              </a:solidFill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8439150" y="3162300"/>
            <a:ext cx="2857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875" b="1">
                <a:solidFill>
                  <a:srgbClr val="F5F8FF"/>
                </a:solidFill>
              </a:defRPr>
            </a:pPr>
            <a:r>
              <a:rPr sz="1875" b="1">
                <a:solidFill>
                  <a:srgbClr val="F5F8FF"/>
                </a:solidFill>
              </a:rPr>
              <a:t>课堂更直观</a:t>
            </a:r>
            <a:endParaRPr sz="1875" b="1">
              <a:solidFill>
                <a:srgbClr val="F5F8FF"/>
              </a:solidFill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8439150" y="3581400"/>
            <a:ext cx="2952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200" b="0">
                <a:solidFill>
                  <a:srgbClr val="AEBBD0"/>
                </a:solidFill>
              </a:defRPr>
            </a:pPr>
            <a:r>
              <a:rPr sz="1200" b="0">
                <a:solidFill>
                  <a:srgbClr val="AEBBD0"/>
                </a:solidFill>
              </a:rPr>
              <a:t>复杂知识在真实尺度的场景中被看见、理解和记住</a:t>
            </a:r>
            <a:endParaRPr sz="1200" b="0">
              <a:solidFill>
                <a:srgbClr val="AEBBD0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7829550" y="41910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500" b="1">
                <a:solidFill>
                  <a:srgbClr val="54B8FF"/>
                </a:solidFill>
              </a:defRPr>
            </a:pPr>
            <a:r>
              <a:rPr sz="1500" b="1">
                <a:solidFill>
                  <a:srgbClr val="54B8FF"/>
                </a:solidFill>
              </a:rPr>
              <a:t>02</a:t>
            </a:r>
            <a:endParaRPr sz="1500" b="1">
              <a:solidFill>
                <a:srgbClr val="54B8FF"/>
              </a:solidFill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8439150" y="4162425"/>
            <a:ext cx="2857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875" b="1">
                <a:solidFill>
                  <a:srgbClr val="F5F8FF"/>
                </a:solidFill>
              </a:defRPr>
            </a:pPr>
            <a:r>
              <a:rPr sz="1875" b="1">
                <a:solidFill>
                  <a:srgbClr val="F5F8FF"/>
                </a:solidFill>
              </a:rPr>
              <a:t>实训更完整</a:t>
            </a:r>
            <a:endParaRPr sz="1875" b="1">
              <a:solidFill>
                <a:srgbClr val="F5F8FF"/>
              </a:solidFill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8439150" y="4581525"/>
            <a:ext cx="2952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200" b="0">
                <a:solidFill>
                  <a:srgbClr val="AEBBD0"/>
                </a:solidFill>
              </a:defRPr>
            </a:pPr>
            <a:r>
              <a:rPr sz="1200" b="0">
                <a:solidFill>
                  <a:srgbClr val="AEBBD0"/>
                </a:solidFill>
              </a:rPr>
              <a:t>从进入场景、规范操作到团队协作形成完整过程</a:t>
            </a:r>
            <a:endParaRPr sz="1200" b="0">
              <a:solidFill>
                <a:srgbClr val="AEBBD0"/>
              </a:solidFill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7829550" y="5191125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500" b="1">
                <a:solidFill>
                  <a:srgbClr val="FF7800"/>
                </a:solidFill>
              </a:defRPr>
            </a:pPr>
            <a:r>
              <a:rPr sz="1500" b="1">
                <a:solidFill>
                  <a:srgbClr val="FF7800"/>
                </a:solidFill>
              </a:rPr>
              <a:t>03</a:t>
            </a:r>
            <a:endParaRPr sz="1500" b="1">
              <a:solidFill>
                <a:srgbClr val="FF7800"/>
              </a:solidFill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8439150" y="5162550"/>
            <a:ext cx="2857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875" b="1">
                <a:solidFill>
                  <a:srgbClr val="F5F8FF"/>
                </a:solidFill>
              </a:defRPr>
            </a:pPr>
            <a:r>
              <a:rPr sz="1875" b="1">
                <a:solidFill>
                  <a:srgbClr val="F5F8FF"/>
                </a:solidFill>
              </a:rPr>
              <a:t>成果可传播</a:t>
            </a:r>
            <a:endParaRPr sz="1875" b="1">
              <a:solidFill>
                <a:srgbClr val="F5F8FF"/>
              </a:solidFill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8439150" y="5581650"/>
            <a:ext cx="2952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200" b="0">
                <a:solidFill>
                  <a:srgbClr val="AEBBD0"/>
                </a:solidFill>
              </a:defRPr>
            </a:pPr>
            <a:r>
              <a:rPr sz="1200" b="0">
                <a:solidFill>
                  <a:srgbClr val="AEBBD0"/>
                </a:solidFill>
              </a:rPr>
              <a:t>课程片、学生作品和专业特色持续对外呈现</a:t>
            </a:r>
            <a:endParaRPr sz="1200" b="0">
              <a:solidFill>
                <a:srgbClr val="AEBBD0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6877685" y="323850"/>
            <a:ext cx="3810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r">
              <a:buNone/>
              <a:defRPr sz="975" b="0">
                <a:solidFill>
                  <a:srgbClr val="AEBBD0"/>
                </a:solidFill>
              </a:defRPr>
            </a:pPr>
            <a:r>
              <a:rPr sz="975" b="0">
                <a:solidFill>
                  <a:srgbClr val="AEBBD0"/>
                </a:solidFill>
              </a:rPr>
              <a:t>盛世飞扬  |  SSFY XR Education Solution</a:t>
            </a:r>
            <a:endParaRPr sz="975" b="0">
              <a:solidFill>
                <a:srgbClr val="AEBBD0"/>
              </a:solidFill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2440" y="116840"/>
            <a:ext cx="1078865" cy="962025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" y="-76835"/>
            <a:ext cx="1344930" cy="110172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132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7810500" y="323850"/>
            <a:ext cx="3810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r">
              <a:buNone/>
              <a:defRPr sz="975" b="0">
                <a:solidFill>
                  <a:srgbClr val="AEBBD0"/>
                </a:solidFill>
              </a:defRPr>
            </a:pPr>
            <a:r>
              <a:rPr sz="975" b="0">
                <a:solidFill>
                  <a:srgbClr val="AEBBD0"/>
                </a:solidFill>
              </a:rPr>
              <a:t>盛世飞扬  |  SSFY XR Education Solution</a:t>
            </a:r>
            <a:endParaRPr sz="975" b="0">
              <a:solidFill>
                <a:srgbClr val="AEBBD0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514350" y="956945"/>
            <a:ext cx="3429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050" b="1">
                <a:solidFill>
                  <a:srgbClr val="FF7800"/>
                </a:solidFill>
              </a:defRPr>
            </a:pPr>
            <a:r>
              <a:rPr sz="1600" b="1">
                <a:solidFill>
                  <a:srgbClr val="FF7800"/>
                </a:solidFill>
              </a:rPr>
              <a:t>10  建设与运营</a:t>
            </a:r>
            <a:endParaRPr sz="1600" b="1">
              <a:solidFill>
                <a:srgbClr val="FF7800"/>
              </a:solidFill>
            </a:endParaRPr>
          </a:p>
        </p:txBody>
      </p:sp>
      <p:sp>
        <p:nvSpPr>
          <p:cNvPr id="4" name="直接连接符 3"/>
          <p:cNvSpPr>
            <a:spLocks noGrp="1"/>
          </p:cNvSpPr>
          <p:nvPr/>
        </p:nvSpPr>
        <p:spPr>
          <a:xfrm>
            <a:off x="514350" y="1304925"/>
            <a:ext cx="1462405" cy="635"/>
          </a:xfrm>
          <a:prstGeom prst="line">
            <a:avLst/>
          </a:prstGeom>
          <a:noFill/>
          <a:ln w="28575">
            <a:solidFill>
              <a:srgbClr val="FF7800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11029950" y="6438900"/>
            <a:ext cx="6096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r">
              <a:buNone/>
              <a:defRPr sz="900" b="0">
                <a:solidFill>
                  <a:srgbClr val="7587A3"/>
                </a:solidFill>
              </a:defRPr>
            </a:pPr>
            <a:r>
              <a:rPr sz="900" b="0">
                <a:solidFill>
                  <a:srgbClr val="7587A3"/>
                </a:solidFill>
              </a:rPr>
              <a:t>11</a:t>
            </a:r>
            <a:endParaRPr sz="900" b="0">
              <a:solidFill>
                <a:srgbClr val="7587A3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514350" y="1562100"/>
            <a:ext cx="93345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2850" b="1">
                <a:solidFill>
                  <a:srgbClr val="F5F8FF"/>
                </a:solidFill>
              </a:defRPr>
            </a:pPr>
            <a:r>
              <a:rPr sz="2850" b="1">
                <a:solidFill>
                  <a:srgbClr val="F5F8FF"/>
                </a:solidFill>
              </a:rPr>
              <a:t>从空间建设到课程运营，形成交付闭环</a:t>
            </a:r>
            <a:endParaRPr sz="2850" b="1">
              <a:solidFill>
                <a:srgbClr val="F5F8FF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533400" y="2286000"/>
            <a:ext cx="87630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350" b="0">
                <a:solidFill>
                  <a:srgbClr val="AEBBD0"/>
                </a:solidFill>
              </a:defRPr>
            </a:pPr>
            <a:r>
              <a:rPr sz="1350" b="0">
                <a:solidFill>
                  <a:srgbClr val="AEBBD0"/>
                </a:solidFill>
              </a:rPr>
              <a:t>围绕专业与课程确定场景，用真实教学任务验证流程，再把教师培训和资源更新纳入持续服务。</a:t>
            </a:r>
            <a:endParaRPr sz="1350" b="0">
              <a:solidFill>
                <a:srgbClr val="AEBBD0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552450" y="3390900"/>
            <a:ext cx="6096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725" b="1">
                <a:solidFill>
                  <a:srgbClr val="1479FF"/>
                </a:solidFill>
              </a:defRPr>
            </a:pPr>
            <a:r>
              <a:rPr sz="1725" b="1">
                <a:solidFill>
                  <a:srgbClr val="1479FF"/>
                </a:solidFill>
              </a:rPr>
              <a:t>01</a:t>
            </a:r>
            <a:endParaRPr sz="1725" b="1">
              <a:solidFill>
                <a:srgbClr val="1479FF"/>
              </a:solidFill>
            </a:endParaRPr>
          </a:p>
        </p:txBody>
      </p:sp>
      <p:sp>
        <p:nvSpPr>
          <p:cNvPr id="9" name="直接连接符 8"/>
          <p:cNvSpPr>
            <a:spLocks noGrp="1"/>
          </p:cNvSpPr>
          <p:nvPr/>
        </p:nvSpPr>
        <p:spPr>
          <a:xfrm>
            <a:off x="552450" y="3886200"/>
            <a:ext cx="2209800" cy="0"/>
          </a:xfrm>
          <a:prstGeom prst="line">
            <a:avLst/>
          </a:prstGeom>
          <a:noFill/>
          <a:ln w="28575">
            <a:solidFill>
              <a:srgbClr val="1C4276"/>
            </a:solidFill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552450" y="4114800"/>
            <a:ext cx="2190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950" b="1">
                <a:solidFill>
                  <a:srgbClr val="F5F8FF"/>
                </a:solidFill>
              </a:defRPr>
            </a:pPr>
            <a:r>
              <a:rPr sz="1950" b="1">
                <a:solidFill>
                  <a:srgbClr val="F5F8FF"/>
                </a:solidFill>
              </a:rPr>
              <a:t>教学设计</a:t>
            </a:r>
            <a:endParaRPr sz="1950" b="1">
              <a:solidFill>
                <a:srgbClr val="F5F8FF"/>
              </a:solidFill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552450" y="4648200"/>
            <a:ext cx="2143125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275" b="0">
                <a:solidFill>
                  <a:srgbClr val="AEBBD0"/>
                </a:solidFill>
              </a:defRPr>
            </a:pPr>
            <a:r>
              <a:rPr sz="1275" b="0">
                <a:solidFill>
                  <a:srgbClr val="AEBBD0"/>
                </a:solidFill>
              </a:rPr>
              <a:t>明确课程目标、师生动线和场景需求</a:t>
            </a:r>
            <a:endParaRPr sz="1275" b="0">
              <a:solidFill>
                <a:srgbClr val="AEBBD0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2933700" y="4029075"/>
            <a:ext cx="333375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ctr">
              <a:buNone/>
              <a:defRPr sz="1950" b="0">
                <a:solidFill>
                  <a:srgbClr val="7587A3"/>
                </a:solidFill>
              </a:defRPr>
            </a:pPr>
            <a:r>
              <a:rPr sz="1950" b="0">
                <a:solidFill>
                  <a:srgbClr val="7587A3"/>
                </a:solidFill>
              </a:rPr>
              <a:t>→</a:t>
            </a:r>
            <a:endParaRPr sz="1950" b="0">
              <a:solidFill>
                <a:srgbClr val="7587A3"/>
              </a:solidFill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3409950" y="3390900"/>
            <a:ext cx="6096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725" b="1">
                <a:solidFill>
                  <a:srgbClr val="1479FF"/>
                </a:solidFill>
              </a:defRPr>
            </a:pPr>
            <a:r>
              <a:rPr sz="1725" b="1">
                <a:solidFill>
                  <a:srgbClr val="1479FF"/>
                </a:solidFill>
              </a:rPr>
              <a:t>02</a:t>
            </a:r>
            <a:endParaRPr sz="1725" b="1">
              <a:solidFill>
                <a:srgbClr val="1479FF"/>
              </a:solidFill>
            </a:endParaRPr>
          </a:p>
        </p:txBody>
      </p:sp>
      <p:sp>
        <p:nvSpPr>
          <p:cNvPr id="14" name="直接连接符 13"/>
          <p:cNvSpPr>
            <a:spLocks noGrp="1"/>
          </p:cNvSpPr>
          <p:nvPr/>
        </p:nvSpPr>
        <p:spPr>
          <a:xfrm>
            <a:off x="3409950" y="3886200"/>
            <a:ext cx="2209800" cy="0"/>
          </a:xfrm>
          <a:prstGeom prst="line">
            <a:avLst/>
          </a:prstGeom>
          <a:noFill/>
          <a:ln w="28575">
            <a:solidFill>
              <a:srgbClr val="1C4276"/>
            </a:solidFill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3409950" y="4114800"/>
            <a:ext cx="2190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950" b="1">
                <a:solidFill>
                  <a:srgbClr val="F5F8FF"/>
                </a:solidFill>
              </a:defRPr>
            </a:pPr>
            <a:r>
              <a:rPr sz="1950" b="1">
                <a:solidFill>
                  <a:srgbClr val="F5F8FF"/>
                </a:solidFill>
              </a:rPr>
              <a:t>系统部署</a:t>
            </a:r>
            <a:endParaRPr sz="1950" b="1">
              <a:solidFill>
                <a:srgbClr val="F5F8FF"/>
              </a:solidFill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3409950" y="4648200"/>
            <a:ext cx="2143125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275" b="0">
                <a:solidFill>
                  <a:srgbClr val="AEBBD0"/>
                </a:solidFill>
              </a:defRPr>
            </a:pPr>
            <a:r>
              <a:rPr sz="1275" b="0">
                <a:solidFill>
                  <a:srgbClr val="AEBBD0"/>
                </a:solidFill>
              </a:rPr>
              <a:t>完成空间、跟踪、渲染、录制与控制</a:t>
            </a:r>
            <a:endParaRPr sz="1275" b="0">
              <a:solidFill>
                <a:srgbClr val="AEBBD0"/>
              </a:solidFill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5791200" y="4029075"/>
            <a:ext cx="333375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ctr">
              <a:buNone/>
              <a:defRPr sz="1950" b="0">
                <a:solidFill>
                  <a:srgbClr val="7587A3"/>
                </a:solidFill>
              </a:defRPr>
            </a:pPr>
            <a:r>
              <a:rPr sz="1950" b="0">
                <a:solidFill>
                  <a:srgbClr val="7587A3"/>
                </a:solidFill>
              </a:rPr>
              <a:t>→</a:t>
            </a:r>
            <a:endParaRPr sz="1950" b="0">
              <a:solidFill>
                <a:srgbClr val="7587A3"/>
              </a:solidFill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6267450" y="3390900"/>
            <a:ext cx="6096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725" b="1">
                <a:solidFill>
                  <a:srgbClr val="1479FF"/>
                </a:solidFill>
              </a:defRPr>
            </a:pPr>
            <a:r>
              <a:rPr sz="1725" b="1">
                <a:solidFill>
                  <a:srgbClr val="1479FF"/>
                </a:solidFill>
              </a:rPr>
              <a:t>03</a:t>
            </a:r>
            <a:endParaRPr sz="1725" b="1">
              <a:solidFill>
                <a:srgbClr val="1479FF"/>
              </a:solidFill>
            </a:endParaRPr>
          </a:p>
        </p:txBody>
      </p:sp>
      <p:sp>
        <p:nvSpPr>
          <p:cNvPr id="19" name="直接连接符 18"/>
          <p:cNvSpPr>
            <a:spLocks noGrp="1"/>
          </p:cNvSpPr>
          <p:nvPr/>
        </p:nvSpPr>
        <p:spPr>
          <a:xfrm>
            <a:off x="6267450" y="3886200"/>
            <a:ext cx="2209800" cy="0"/>
          </a:xfrm>
          <a:prstGeom prst="line">
            <a:avLst/>
          </a:prstGeom>
          <a:noFill/>
          <a:ln w="28575">
            <a:solidFill>
              <a:srgbClr val="1C4276"/>
            </a:solidFill>
            <a:prstDash val="solid"/>
          </a:ln>
        </p:spPr>
      </p:sp>
      <p:sp>
        <p:nvSpPr>
          <p:cNvPr id="20" name="矩形 19"/>
          <p:cNvSpPr>
            <a:spLocks noGrp="1"/>
          </p:cNvSpPr>
          <p:nvPr/>
        </p:nvSpPr>
        <p:spPr>
          <a:xfrm>
            <a:off x="6267450" y="4114800"/>
            <a:ext cx="2190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950" b="1">
                <a:solidFill>
                  <a:srgbClr val="F5F8FF"/>
                </a:solidFill>
              </a:defRPr>
            </a:pPr>
            <a:r>
              <a:rPr sz="1950" b="1">
                <a:solidFill>
                  <a:srgbClr val="F5F8FF"/>
                </a:solidFill>
              </a:rPr>
              <a:t>教师培训</a:t>
            </a:r>
            <a:endParaRPr sz="1950" b="1">
              <a:solidFill>
                <a:srgbClr val="F5F8FF"/>
              </a:solidFill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6267450" y="4648200"/>
            <a:ext cx="2143125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275" b="0">
                <a:solidFill>
                  <a:srgbClr val="AEBBD0"/>
                </a:solidFill>
              </a:defRPr>
            </a:pPr>
            <a:r>
              <a:rPr sz="1275" b="0">
                <a:solidFill>
                  <a:srgbClr val="AEBBD0"/>
                </a:solidFill>
              </a:rPr>
              <a:t>用真实课程完成演示、上手与验收</a:t>
            </a:r>
            <a:endParaRPr sz="1275" b="0">
              <a:solidFill>
                <a:srgbClr val="AEBBD0"/>
              </a:solidFill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8648700" y="4029075"/>
            <a:ext cx="333375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ctr">
              <a:buNone/>
              <a:defRPr sz="1950" b="0">
                <a:solidFill>
                  <a:srgbClr val="7587A3"/>
                </a:solidFill>
              </a:defRPr>
            </a:pPr>
            <a:r>
              <a:rPr sz="1950" b="0">
                <a:solidFill>
                  <a:srgbClr val="7587A3"/>
                </a:solidFill>
              </a:rPr>
              <a:t>→</a:t>
            </a:r>
            <a:endParaRPr sz="1950" b="0">
              <a:solidFill>
                <a:srgbClr val="7587A3"/>
              </a:solidFill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9124950" y="3390900"/>
            <a:ext cx="6096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725" b="1">
                <a:solidFill>
                  <a:srgbClr val="FF7800"/>
                </a:solidFill>
              </a:defRPr>
            </a:pPr>
            <a:r>
              <a:rPr sz="1725" b="1">
                <a:solidFill>
                  <a:srgbClr val="FF7800"/>
                </a:solidFill>
              </a:rPr>
              <a:t>04</a:t>
            </a:r>
            <a:endParaRPr sz="1725" b="1">
              <a:solidFill>
                <a:srgbClr val="FF7800"/>
              </a:solidFill>
            </a:endParaRPr>
          </a:p>
        </p:txBody>
      </p:sp>
      <p:sp>
        <p:nvSpPr>
          <p:cNvPr id="24" name="直接连接符 23"/>
          <p:cNvSpPr>
            <a:spLocks noGrp="1"/>
          </p:cNvSpPr>
          <p:nvPr/>
        </p:nvSpPr>
        <p:spPr>
          <a:xfrm>
            <a:off x="9124950" y="3886200"/>
            <a:ext cx="2209800" cy="0"/>
          </a:xfrm>
          <a:prstGeom prst="line">
            <a:avLst/>
          </a:prstGeom>
          <a:noFill/>
          <a:ln w="28575">
            <a:solidFill>
              <a:srgbClr val="FF7800"/>
            </a:solidFill>
            <a:prstDash val="solid"/>
          </a:ln>
        </p:spPr>
      </p:sp>
      <p:sp>
        <p:nvSpPr>
          <p:cNvPr id="25" name="矩形 24"/>
          <p:cNvSpPr>
            <a:spLocks noGrp="1"/>
          </p:cNvSpPr>
          <p:nvPr/>
        </p:nvSpPr>
        <p:spPr>
          <a:xfrm>
            <a:off x="9124950" y="4114800"/>
            <a:ext cx="2190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950" b="1">
                <a:solidFill>
                  <a:srgbClr val="F5F8FF"/>
                </a:solidFill>
              </a:defRPr>
            </a:pPr>
            <a:r>
              <a:rPr sz="1950" b="1">
                <a:solidFill>
                  <a:srgbClr val="F5F8FF"/>
                </a:solidFill>
              </a:rPr>
              <a:t>内容运营</a:t>
            </a:r>
            <a:endParaRPr sz="1950" b="1">
              <a:solidFill>
                <a:srgbClr val="F5F8FF"/>
              </a:solidFill>
            </a:endParaRPr>
          </a:p>
        </p:txBody>
      </p:sp>
      <p:sp>
        <p:nvSpPr>
          <p:cNvPr id="26" name="矩形 25"/>
          <p:cNvSpPr>
            <a:spLocks noGrp="1"/>
          </p:cNvSpPr>
          <p:nvPr/>
        </p:nvSpPr>
        <p:spPr>
          <a:xfrm>
            <a:off x="9124950" y="4648200"/>
            <a:ext cx="2143125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275" b="0">
                <a:solidFill>
                  <a:srgbClr val="AEBBD0"/>
                </a:solidFill>
              </a:defRPr>
            </a:pPr>
            <a:r>
              <a:rPr sz="1275" b="0">
                <a:solidFill>
                  <a:srgbClr val="AEBBD0"/>
                </a:solidFill>
              </a:rPr>
              <a:t>持续更新场景资产与课程成果</a:t>
            </a:r>
            <a:endParaRPr sz="1275" b="0">
              <a:solidFill>
                <a:srgbClr val="AEBBD0"/>
              </a:solidFill>
            </a:endParaRPr>
          </a:p>
        </p:txBody>
      </p:sp>
      <p:sp>
        <p:nvSpPr>
          <p:cNvPr id="27" name="圆角矩形 26"/>
          <p:cNvSpPr>
            <a:spLocks noGrp="1"/>
          </p:cNvSpPr>
          <p:nvPr/>
        </p:nvSpPr>
        <p:spPr>
          <a:xfrm>
            <a:off x="552450" y="5943600"/>
            <a:ext cx="11096625" cy="419100"/>
          </a:xfrm>
          <a:prstGeom prst="roundRect">
            <a:avLst>
              <a:gd name="adj" fmla="val 27273"/>
            </a:avLst>
          </a:prstGeom>
          <a:solidFill>
            <a:srgbClr val="0B1B34"/>
          </a:solidFill>
          <a:ln w="9525">
            <a:solidFill>
              <a:srgbClr val="1C4276"/>
            </a:solidFill>
            <a:prstDash val="solid"/>
          </a:ln>
        </p:spPr>
      </p:sp>
      <p:sp>
        <p:nvSpPr>
          <p:cNvPr id="28" name="矩形 27"/>
          <p:cNvSpPr>
            <a:spLocks noGrp="1"/>
          </p:cNvSpPr>
          <p:nvPr/>
        </p:nvSpPr>
        <p:spPr>
          <a:xfrm>
            <a:off x="762000" y="6048375"/>
            <a:ext cx="1066800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ctr">
              <a:buNone/>
              <a:defRPr sz="1350" b="1">
                <a:solidFill>
                  <a:srgbClr val="FF7800"/>
                </a:solidFill>
              </a:defRPr>
            </a:pPr>
            <a:r>
              <a:rPr sz="1350" b="1">
                <a:solidFill>
                  <a:srgbClr val="FF7800"/>
                </a:solidFill>
              </a:rPr>
              <a:t>交付目标：场景能用｜教师会教｜学生能练｜成果能产出</a:t>
            </a:r>
            <a:endParaRPr sz="1350" b="1">
              <a:solidFill>
                <a:srgbClr val="FF7800"/>
              </a:solidFill>
            </a:endParaRPr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625" y="-76835"/>
            <a:ext cx="1344930" cy="110172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916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2" name="图片 11"/>
          <p:cNvPicPr>
            <a:picLocks noChangeAspect="1"/>
          </p:cNvPicPr>
          <p:nvPr/>
        </p:nvPicPr>
        <p:blipFill>
          <a:blip r:embed="rId1"/>
          <a:srcRect l="2707" r="270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 1"/>
          <p:cNvSpPr>
            <a:spLocks noGrp="1"/>
          </p:cNvSpPr>
          <p:nvPr/>
        </p:nvSpPr>
        <p:spPr>
          <a:xfrm>
            <a:off x="0" y="0"/>
            <a:ext cx="6286500" cy="6858000"/>
          </a:xfrm>
          <a:prstGeom prst="rect">
            <a:avLst/>
          </a:prstGeom>
          <a:solidFill>
            <a:srgbClr val="030916"/>
          </a:solidFill>
          <a:ln w="0">
            <a:noFill/>
            <a:prstDash val="solid"/>
          </a:ln>
        </p:spPr>
      </p:sp>
      <p:sp>
        <p:nvSpPr>
          <p:cNvPr id="3" name="矩形 2"/>
          <p:cNvSpPr>
            <a:spLocks noGrp="1"/>
          </p:cNvSpPr>
          <p:nvPr/>
        </p:nvSpPr>
        <p:spPr>
          <a:xfrm>
            <a:off x="6286500" y="0"/>
            <a:ext cx="5905500" cy="590550"/>
          </a:xfrm>
          <a:prstGeom prst="rect">
            <a:avLst/>
          </a:prstGeom>
          <a:solidFill>
            <a:srgbClr val="030916"/>
          </a:solidFill>
          <a:ln w="0">
            <a:noFill/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571500" y="1695450"/>
            <a:ext cx="5143500" cy="2000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3600" b="1">
                <a:solidFill>
                  <a:srgbClr val="F5F8FF"/>
                </a:solidFill>
              </a:defRPr>
            </a:pPr>
            <a:r>
              <a:rPr sz="3600" b="1">
                <a:solidFill>
                  <a:srgbClr val="F5F8FF"/>
                </a:solidFill>
              </a:rPr>
              <a:t>进入知识场景</a:t>
            </a:r>
            <a:endParaRPr sz="3600" b="1">
              <a:solidFill>
                <a:srgbClr val="F5F8FF"/>
              </a:solidFill>
            </a:endParaRPr>
          </a:p>
          <a:p>
            <a:pPr algn="l">
              <a:buNone/>
              <a:defRPr sz="3600" b="1">
                <a:solidFill>
                  <a:srgbClr val="F5F8FF"/>
                </a:solidFill>
              </a:defRPr>
            </a:pPr>
            <a:r>
              <a:rPr sz="3600" b="1">
                <a:solidFill>
                  <a:srgbClr val="F5F8FF"/>
                </a:solidFill>
              </a:rPr>
              <a:t>完成沉浸实践</a:t>
            </a:r>
            <a:endParaRPr sz="3600" b="1">
              <a:solidFill>
                <a:srgbClr val="F5F8FF"/>
              </a:solidFill>
            </a:endParaRPr>
          </a:p>
          <a:p>
            <a:pPr algn="l">
              <a:buNone/>
              <a:defRPr sz="3600" b="1">
                <a:solidFill>
                  <a:srgbClr val="F5F8FF"/>
                </a:solidFill>
              </a:defRPr>
            </a:pPr>
            <a:r>
              <a:rPr sz="3600" b="1">
                <a:solidFill>
                  <a:srgbClr val="F5F8FF"/>
                </a:solidFill>
              </a:rPr>
              <a:t>留下课程成果</a:t>
            </a:r>
            <a:endParaRPr sz="3600" b="1">
              <a:solidFill>
                <a:srgbClr val="F5F8FF"/>
              </a:solidFill>
            </a:endParaRPr>
          </a:p>
        </p:txBody>
      </p:sp>
      <p:sp>
        <p:nvSpPr>
          <p:cNvPr id="6" name="直接连接符 5"/>
          <p:cNvSpPr>
            <a:spLocks noGrp="1"/>
          </p:cNvSpPr>
          <p:nvPr/>
        </p:nvSpPr>
        <p:spPr>
          <a:xfrm>
            <a:off x="609600" y="3943350"/>
            <a:ext cx="876300" cy="0"/>
          </a:xfrm>
          <a:prstGeom prst="line">
            <a:avLst/>
          </a:prstGeom>
          <a:noFill/>
          <a:ln w="47625">
            <a:solidFill>
              <a:srgbClr val="FF7800"/>
            </a:solidFill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590550" y="4343400"/>
            <a:ext cx="4476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800" b="1">
                <a:solidFill>
                  <a:srgbClr val="F5F8FF"/>
                </a:solidFill>
              </a:defRPr>
            </a:pPr>
            <a:r>
              <a:rPr sz="1800" b="1">
                <a:solidFill>
                  <a:srgbClr val="F5F8FF"/>
                </a:solidFill>
              </a:rPr>
              <a:t>天津市盛世飞扬科技有限公司</a:t>
            </a:r>
            <a:endParaRPr sz="1800" b="1">
              <a:solidFill>
                <a:srgbClr val="F5F8FF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590550" y="4857750"/>
            <a:ext cx="4953000" cy="1123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275" b="0">
                <a:solidFill>
                  <a:srgbClr val="AEBBD0"/>
                </a:solidFill>
              </a:defRPr>
            </a:pPr>
            <a:r>
              <a:rPr sz="1275" b="0">
                <a:solidFill>
                  <a:srgbClr val="AEBBD0"/>
                </a:solidFill>
              </a:rPr>
              <a:t>地址：天津滨海高新区天开华苑科技园天百中心5号办公楼</a:t>
            </a:r>
            <a:endParaRPr sz="1275" b="0">
              <a:solidFill>
                <a:srgbClr val="AEBBD0"/>
              </a:solidFill>
            </a:endParaRPr>
          </a:p>
          <a:p>
            <a:pPr algn="l">
              <a:buNone/>
              <a:defRPr sz="1275" b="0">
                <a:solidFill>
                  <a:srgbClr val="AEBBD0"/>
                </a:solidFill>
              </a:defRPr>
            </a:pPr>
            <a:r>
              <a:rPr sz="1275" b="0">
                <a:solidFill>
                  <a:srgbClr val="AEBBD0"/>
                </a:solidFill>
              </a:rPr>
              <a:t>电话：+86 400-827-8927</a:t>
            </a:r>
            <a:endParaRPr sz="1275" b="0">
              <a:solidFill>
                <a:srgbClr val="AEBBD0"/>
              </a:solidFill>
            </a:endParaRPr>
          </a:p>
          <a:p>
            <a:pPr algn="l">
              <a:buNone/>
              <a:defRPr sz="1275" b="0">
                <a:solidFill>
                  <a:srgbClr val="AEBBD0"/>
                </a:solidFill>
              </a:defRPr>
            </a:pPr>
            <a:r>
              <a:rPr sz="1275" b="0">
                <a:solidFill>
                  <a:srgbClr val="AEBBD0"/>
                </a:solidFill>
              </a:rPr>
              <a:t>邮箱：tjssfy@126.com</a:t>
            </a:r>
            <a:endParaRPr sz="1275" b="0">
              <a:solidFill>
                <a:srgbClr val="AEBBD0"/>
              </a:solidFill>
            </a:endParaRPr>
          </a:p>
          <a:p>
            <a:pPr algn="l">
              <a:buNone/>
              <a:defRPr sz="1275" b="0">
                <a:solidFill>
                  <a:srgbClr val="AEBBD0"/>
                </a:solidFill>
              </a:defRPr>
            </a:pPr>
            <a:r>
              <a:rPr sz="1275" b="0">
                <a:solidFill>
                  <a:srgbClr val="AEBBD0"/>
                </a:solidFill>
              </a:rPr>
              <a:t>网址：www.tjssfy.cn</a:t>
            </a:r>
            <a:endParaRPr sz="1275" b="0">
              <a:solidFill>
                <a:srgbClr val="AEBBD0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590550" y="6191250"/>
            <a:ext cx="4762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350" b="1">
                <a:solidFill>
                  <a:srgbClr val="FF7800"/>
                </a:solidFill>
              </a:defRPr>
            </a:pPr>
            <a:r>
              <a:rPr sz="1350" b="1">
                <a:solidFill>
                  <a:srgbClr val="FF7800"/>
                </a:solidFill>
              </a:rPr>
              <a:t>让数字内容成为学校持续生长的教学能力</a:t>
            </a:r>
            <a:endParaRPr sz="1350" b="1">
              <a:solidFill>
                <a:srgbClr val="FF7800"/>
              </a:solidFill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829310" y="251460"/>
            <a:ext cx="3810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r">
              <a:buNone/>
              <a:defRPr sz="975" b="0">
                <a:solidFill>
                  <a:srgbClr val="AEBBD0"/>
                </a:solidFill>
              </a:defRPr>
            </a:pPr>
            <a:r>
              <a:rPr sz="975" b="0">
                <a:solidFill>
                  <a:srgbClr val="AEBBD0"/>
                </a:solidFill>
              </a:rPr>
              <a:t>盛世飞扬  |  SSFY XR Education Solution</a:t>
            </a:r>
            <a:endParaRPr sz="975" b="0">
              <a:solidFill>
                <a:srgbClr val="AEBBD0"/>
              </a:solidFill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80" y="85725"/>
            <a:ext cx="1078865" cy="96202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91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877685" y="323850"/>
            <a:ext cx="3810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r">
              <a:buNone/>
              <a:defRPr sz="975" b="0">
                <a:solidFill>
                  <a:srgbClr val="AEBBD0"/>
                </a:solidFill>
              </a:defRPr>
            </a:pPr>
            <a:r>
              <a:rPr sz="975" b="0">
                <a:solidFill>
                  <a:srgbClr val="AEBBD0"/>
                </a:solidFill>
              </a:rPr>
              <a:t>盛世飞扬  |  SSFY XR Education Solution</a:t>
            </a:r>
            <a:endParaRPr sz="975" b="0">
              <a:solidFill>
                <a:srgbClr val="AEBBD0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514350" y="956945"/>
            <a:ext cx="3429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050" b="1">
                <a:solidFill>
                  <a:srgbClr val="FF7800"/>
                </a:solidFill>
              </a:defRPr>
            </a:pPr>
            <a:r>
              <a:rPr sz="1600" b="1">
                <a:solidFill>
                  <a:srgbClr val="FF7800"/>
                </a:solidFill>
              </a:rPr>
              <a:t>01  公司定位</a:t>
            </a:r>
            <a:endParaRPr sz="1600" b="1">
              <a:solidFill>
                <a:srgbClr val="FF7800"/>
              </a:solidFill>
            </a:endParaRPr>
          </a:p>
        </p:txBody>
      </p:sp>
      <p:sp>
        <p:nvSpPr>
          <p:cNvPr id="4" name="直接连接符 3"/>
          <p:cNvSpPr>
            <a:spLocks noGrp="1"/>
          </p:cNvSpPr>
          <p:nvPr/>
        </p:nvSpPr>
        <p:spPr>
          <a:xfrm>
            <a:off x="586105" y="1304290"/>
            <a:ext cx="1273175" cy="1270"/>
          </a:xfrm>
          <a:prstGeom prst="line">
            <a:avLst/>
          </a:prstGeom>
          <a:noFill/>
          <a:ln w="28575">
            <a:solidFill>
              <a:srgbClr val="FF7800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11029950" y="6438900"/>
            <a:ext cx="6096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r">
              <a:buNone/>
              <a:defRPr sz="900" b="0">
                <a:solidFill>
                  <a:srgbClr val="7587A3"/>
                </a:solidFill>
              </a:defRPr>
            </a:pPr>
            <a:r>
              <a:rPr sz="900" b="0">
                <a:solidFill>
                  <a:srgbClr val="7587A3"/>
                </a:solidFill>
              </a:rPr>
              <a:t>02</a:t>
            </a:r>
            <a:endParaRPr sz="900" b="0">
              <a:solidFill>
                <a:srgbClr val="7587A3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514350" y="1504950"/>
            <a:ext cx="7239000" cy="914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3000" b="1">
                <a:solidFill>
                  <a:srgbClr val="F5F8FF"/>
                </a:solidFill>
              </a:defRPr>
            </a:pPr>
            <a:r>
              <a:rPr sz="3000" b="1">
                <a:solidFill>
                  <a:srgbClr val="F5F8FF"/>
                </a:solidFill>
              </a:rPr>
              <a:t>专业视听，让沉浸式教学真正落地</a:t>
            </a:r>
            <a:endParaRPr sz="3000" b="1">
              <a:solidFill>
                <a:srgbClr val="F5F8FF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533400" y="2428875"/>
            <a:ext cx="6667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425" b="0">
                <a:solidFill>
                  <a:srgbClr val="AEBBD0"/>
                </a:solidFill>
              </a:defRPr>
            </a:pPr>
            <a:r>
              <a:rPr sz="1425" b="0">
                <a:solidFill>
                  <a:srgbClr val="AEBBD0"/>
                </a:solidFill>
              </a:rPr>
              <a:t>盛世飞扬把虚拟制作、课程录制与互动教学融入同一空间，让知识从平面内容变成可进入、可讲授、可实践的场景。</a:t>
            </a:r>
            <a:endParaRPr sz="1425" b="0">
              <a:solidFill>
                <a:srgbClr val="AEBBD0"/>
              </a:solidFill>
            </a:endParaRP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1"/>
          <a:srcRect l="27642" r="27642"/>
          <a:stretch>
            <a:fillRect/>
          </a:stretch>
        </p:blipFill>
        <p:spPr>
          <a:xfrm>
            <a:off x="7524750" y="1238250"/>
            <a:ext cx="4095750" cy="4762500"/>
          </a:xfrm>
          <a:prstGeom prst="roundRect">
            <a:avLst/>
          </a:prstGeom>
        </p:spPr>
      </p:pic>
      <p:sp>
        <p:nvSpPr>
          <p:cNvPr id="9" name="矩形 8"/>
          <p:cNvSpPr>
            <a:spLocks noGrp="1"/>
          </p:cNvSpPr>
          <p:nvPr/>
        </p:nvSpPr>
        <p:spPr>
          <a:xfrm>
            <a:off x="590550" y="318135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425" b="1">
                <a:solidFill>
                  <a:srgbClr val="FF7800"/>
                </a:solidFill>
              </a:defRPr>
            </a:pPr>
            <a:r>
              <a:rPr sz="1425" b="1">
                <a:solidFill>
                  <a:srgbClr val="FF7800"/>
                </a:solidFill>
              </a:rPr>
              <a:t>01</a:t>
            </a:r>
            <a:endParaRPr sz="1425" b="1">
              <a:solidFill>
                <a:srgbClr val="FF7800"/>
              </a:solidFill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1104900" y="3162300"/>
            <a:ext cx="1428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725" b="1">
                <a:solidFill>
                  <a:srgbClr val="F5F8FF"/>
                </a:solidFill>
              </a:defRPr>
            </a:pPr>
            <a:r>
              <a:rPr sz="1725" b="1">
                <a:solidFill>
                  <a:srgbClr val="F5F8FF"/>
                </a:solidFill>
              </a:rPr>
              <a:t>内容生产</a:t>
            </a:r>
            <a:endParaRPr sz="1725" b="1">
              <a:solidFill>
                <a:srgbClr val="F5F8FF"/>
              </a:solidFill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2667000" y="3190875"/>
            <a:ext cx="419100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275" b="0">
                <a:solidFill>
                  <a:srgbClr val="AEBBD0"/>
                </a:solidFill>
              </a:defRPr>
            </a:pPr>
            <a:r>
              <a:rPr sz="1275" b="0">
                <a:solidFill>
                  <a:srgbClr val="AEBBD0"/>
                </a:solidFill>
              </a:rPr>
              <a:t>课程片、实训片与虚拟场景资产</a:t>
            </a:r>
            <a:endParaRPr sz="1275" b="0">
              <a:solidFill>
                <a:srgbClr val="AEBBD0"/>
              </a:solidFill>
            </a:endParaRPr>
          </a:p>
        </p:txBody>
      </p:sp>
      <p:sp>
        <p:nvSpPr>
          <p:cNvPr id="12" name="直接连接符 11"/>
          <p:cNvSpPr>
            <a:spLocks noGrp="1"/>
          </p:cNvSpPr>
          <p:nvPr/>
        </p:nvSpPr>
        <p:spPr>
          <a:xfrm>
            <a:off x="1104900" y="3571875"/>
            <a:ext cx="5429250" cy="0"/>
          </a:xfrm>
          <a:prstGeom prst="line">
            <a:avLst/>
          </a:prstGeom>
          <a:noFill/>
          <a:ln w="9525">
            <a:solidFill>
              <a:srgbClr val="1C4276"/>
            </a:solidFill>
            <a:prstDash val="solid"/>
          </a:ln>
        </p:spPr>
      </p:sp>
      <p:sp>
        <p:nvSpPr>
          <p:cNvPr id="13" name="矩形 12"/>
          <p:cNvSpPr>
            <a:spLocks noGrp="1"/>
          </p:cNvSpPr>
          <p:nvPr/>
        </p:nvSpPr>
        <p:spPr>
          <a:xfrm>
            <a:off x="590550" y="384810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425" b="1">
                <a:solidFill>
                  <a:srgbClr val="FF7800"/>
                </a:solidFill>
              </a:defRPr>
            </a:pPr>
            <a:r>
              <a:rPr sz="1425" b="1">
                <a:solidFill>
                  <a:srgbClr val="FF7800"/>
                </a:solidFill>
              </a:rPr>
              <a:t>02</a:t>
            </a:r>
            <a:endParaRPr sz="1425" b="1">
              <a:solidFill>
                <a:srgbClr val="FF7800"/>
              </a:solidFill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1104900" y="3829050"/>
            <a:ext cx="1428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725" b="1">
                <a:solidFill>
                  <a:srgbClr val="F5F8FF"/>
                </a:solidFill>
              </a:defRPr>
            </a:pPr>
            <a:r>
              <a:rPr sz="1725" b="1">
                <a:solidFill>
                  <a:srgbClr val="F5F8FF"/>
                </a:solidFill>
              </a:rPr>
              <a:t>专业制播</a:t>
            </a:r>
            <a:endParaRPr sz="1725" b="1">
              <a:solidFill>
                <a:srgbClr val="F5F8FF"/>
              </a:solidFill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2667000" y="3857625"/>
            <a:ext cx="419100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275" b="0">
                <a:solidFill>
                  <a:srgbClr val="AEBBD0"/>
                </a:solidFill>
              </a:defRPr>
            </a:pPr>
            <a:r>
              <a:rPr sz="1275" b="0">
                <a:solidFill>
                  <a:srgbClr val="AEBBD0"/>
                </a:solidFill>
              </a:rPr>
              <a:t>跟踪、渲染、导播与录制输出</a:t>
            </a:r>
            <a:endParaRPr sz="1275" b="0">
              <a:solidFill>
                <a:srgbClr val="AEBBD0"/>
              </a:solidFill>
            </a:endParaRPr>
          </a:p>
        </p:txBody>
      </p:sp>
      <p:sp>
        <p:nvSpPr>
          <p:cNvPr id="16" name="直接连接符 15"/>
          <p:cNvSpPr>
            <a:spLocks noGrp="1"/>
          </p:cNvSpPr>
          <p:nvPr/>
        </p:nvSpPr>
        <p:spPr>
          <a:xfrm>
            <a:off x="1104900" y="4238625"/>
            <a:ext cx="5429250" cy="0"/>
          </a:xfrm>
          <a:prstGeom prst="line">
            <a:avLst/>
          </a:prstGeom>
          <a:noFill/>
          <a:ln w="9525">
            <a:solidFill>
              <a:srgbClr val="1C4276"/>
            </a:solidFill>
            <a:prstDash val="solid"/>
          </a:ln>
        </p:spPr>
      </p:sp>
      <p:sp>
        <p:nvSpPr>
          <p:cNvPr id="17" name="矩形 16"/>
          <p:cNvSpPr>
            <a:spLocks noGrp="1"/>
          </p:cNvSpPr>
          <p:nvPr/>
        </p:nvSpPr>
        <p:spPr>
          <a:xfrm>
            <a:off x="590550" y="451485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425" b="1">
                <a:solidFill>
                  <a:srgbClr val="FF7800"/>
                </a:solidFill>
              </a:defRPr>
            </a:pPr>
            <a:r>
              <a:rPr sz="1425" b="1">
                <a:solidFill>
                  <a:srgbClr val="FF7800"/>
                </a:solidFill>
              </a:rPr>
              <a:t>03</a:t>
            </a:r>
            <a:endParaRPr sz="1425" b="1">
              <a:solidFill>
                <a:srgbClr val="FF7800"/>
              </a:solidFill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1104900" y="4495800"/>
            <a:ext cx="1428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725" b="1">
                <a:solidFill>
                  <a:srgbClr val="F5F8FF"/>
                </a:solidFill>
              </a:defRPr>
            </a:pPr>
            <a:r>
              <a:rPr sz="1725" b="1">
                <a:solidFill>
                  <a:srgbClr val="F5F8FF"/>
                </a:solidFill>
              </a:rPr>
              <a:t>空间协同</a:t>
            </a:r>
            <a:endParaRPr sz="1725" b="1">
              <a:solidFill>
                <a:srgbClr val="F5F8FF"/>
              </a:solidFill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2667000" y="4524375"/>
            <a:ext cx="419100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275" b="0">
                <a:solidFill>
                  <a:srgbClr val="AEBBD0"/>
                </a:solidFill>
              </a:defRPr>
            </a:pPr>
            <a:r>
              <a:rPr sz="1275" b="0">
                <a:solidFill>
                  <a:srgbClr val="AEBBD0"/>
                </a:solidFill>
              </a:rPr>
              <a:t>教室、演播、控制与资源统一协同</a:t>
            </a:r>
            <a:endParaRPr sz="1275" b="0">
              <a:solidFill>
                <a:srgbClr val="AEBBD0"/>
              </a:solidFill>
            </a:endParaRPr>
          </a:p>
        </p:txBody>
      </p:sp>
      <p:sp>
        <p:nvSpPr>
          <p:cNvPr id="20" name="直接连接符 19"/>
          <p:cNvSpPr>
            <a:spLocks noGrp="1"/>
          </p:cNvSpPr>
          <p:nvPr/>
        </p:nvSpPr>
        <p:spPr>
          <a:xfrm>
            <a:off x="1104900" y="4905375"/>
            <a:ext cx="5429250" cy="0"/>
          </a:xfrm>
          <a:prstGeom prst="line">
            <a:avLst/>
          </a:prstGeom>
          <a:noFill/>
          <a:ln w="9525">
            <a:solidFill>
              <a:srgbClr val="1C4276"/>
            </a:solidFill>
            <a:prstDash val="solid"/>
          </a:ln>
        </p:spPr>
      </p:sp>
      <p:sp>
        <p:nvSpPr>
          <p:cNvPr id="21" name="矩形 20"/>
          <p:cNvSpPr>
            <a:spLocks noGrp="1"/>
          </p:cNvSpPr>
          <p:nvPr/>
        </p:nvSpPr>
        <p:spPr>
          <a:xfrm>
            <a:off x="590550" y="518160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425" b="1">
                <a:solidFill>
                  <a:srgbClr val="FF7800"/>
                </a:solidFill>
              </a:defRPr>
            </a:pPr>
            <a:r>
              <a:rPr sz="1425" b="1">
                <a:solidFill>
                  <a:srgbClr val="FF7800"/>
                </a:solidFill>
              </a:rPr>
              <a:t>04</a:t>
            </a:r>
            <a:endParaRPr sz="1425" b="1">
              <a:solidFill>
                <a:srgbClr val="FF7800"/>
              </a:solidFill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1104900" y="5162550"/>
            <a:ext cx="1428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725" b="1">
                <a:solidFill>
                  <a:srgbClr val="F5F8FF"/>
                </a:solidFill>
              </a:defRPr>
            </a:pPr>
            <a:r>
              <a:rPr sz="1725" b="1">
                <a:solidFill>
                  <a:srgbClr val="F5F8FF"/>
                </a:solidFill>
              </a:rPr>
              <a:t>沉浸交互</a:t>
            </a:r>
            <a:endParaRPr sz="1725" b="1">
              <a:solidFill>
                <a:srgbClr val="F5F8FF"/>
              </a:solidFill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2667000" y="5191125"/>
            <a:ext cx="419100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275" b="0">
                <a:solidFill>
                  <a:srgbClr val="AEBBD0"/>
                </a:solidFill>
              </a:defRPr>
            </a:pPr>
            <a:r>
              <a:rPr sz="1275" b="0">
                <a:solidFill>
                  <a:srgbClr val="AEBBD0"/>
                </a:solidFill>
              </a:rPr>
              <a:t>教师与学生进入知识和职业场景</a:t>
            </a:r>
            <a:endParaRPr sz="1275" b="0">
              <a:solidFill>
                <a:srgbClr val="AEBBD0"/>
              </a:solidFill>
            </a:endParaRPr>
          </a:p>
        </p:txBody>
      </p:sp>
      <p:sp>
        <p:nvSpPr>
          <p:cNvPr id="24" name="直接连接符 23"/>
          <p:cNvSpPr>
            <a:spLocks noGrp="1"/>
          </p:cNvSpPr>
          <p:nvPr/>
        </p:nvSpPr>
        <p:spPr>
          <a:xfrm>
            <a:off x="1104900" y="5572125"/>
            <a:ext cx="5429250" cy="0"/>
          </a:xfrm>
          <a:prstGeom prst="line">
            <a:avLst/>
          </a:prstGeom>
          <a:noFill/>
          <a:ln w="9525">
            <a:solidFill>
              <a:srgbClr val="1C4276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2440" y="116840"/>
            <a:ext cx="1078865" cy="962025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" y="-76835"/>
            <a:ext cx="1344930" cy="110172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132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矩形 2"/>
          <p:cNvSpPr>
            <a:spLocks noGrp="1"/>
          </p:cNvSpPr>
          <p:nvPr/>
        </p:nvSpPr>
        <p:spPr>
          <a:xfrm>
            <a:off x="514350" y="956945"/>
            <a:ext cx="3429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050" b="1">
                <a:solidFill>
                  <a:srgbClr val="FF7800"/>
                </a:solidFill>
              </a:defRPr>
            </a:pPr>
            <a:r>
              <a:rPr sz="1600" b="1">
                <a:solidFill>
                  <a:srgbClr val="FF7800"/>
                </a:solidFill>
              </a:rPr>
              <a:t>02  教育场景痛点</a:t>
            </a:r>
            <a:endParaRPr sz="1600" b="1">
              <a:solidFill>
                <a:srgbClr val="FF7800"/>
              </a:solidFill>
            </a:endParaRPr>
          </a:p>
        </p:txBody>
      </p:sp>
      <p:sp>
        <p:nvSpPr>
          <p:cNvPr id="4" name="直接连接符 3"/>
          <p:cNvSpPr>
            <a:spLocks noGrp="1"/>
          </p:cNvSpPr>
          <p:nvPr/>
        </p:nvSpPr>
        <p:spPr>
          <a:xfrm>
            <a:off x="514350" y="1304925"/>
            <a:ext cx="1741805" cy="635"/>
          </a:xfrm>
          <a:prstGeom prst="line">
            <a:avLst/>
          </a:prstGeom>
          <a:noFill/>
          <a:ln w="28575">
            <a:solidFill>
              <a:srgbClr val="FF7800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11029950" y="6438900"/>
            <a:ext cx="6096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r">
              <a:buNone/>
              <a:defRPr sz="900" b="0">
                <a:solidFill>
                  <a:srgbClr val="7587A3"/>
                </a:solidFill>
              </a:defRPr>
            </a:pPr>
            <a:r>
              <a:rPr sz="900" b="0">
                <a:solidFill>
                  <a:srgbClr val="7587A3"/>
                </a:solidFill>
              </a:rPr>
              <a:t>03</a:t>
            </a:r>
            <a:endParaRPr sz="900" b="0">
              <a:solidFill>
                <a:srgbClr val="7587A3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514350" y="1504950"/>
            <a:ext cx="62865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2850" b="1">
                <a:solidFill>
                  <a:srgbClr val="F5F8FF"/>
                </a:solidFill>
              </a:defRPr>
            </a:pPr>
            <a:r>
              <a:rPr sz="2850" b="1">
                <a:solidFill>
                  <a:srgbClr val="F5F8FF"/>
                </a:solidFill>
              </a:rPr>
              <a:t>学校需要的，不是多一块屏</a:t>
            </a:r>
            <a:endParaRPr sz="2850" b="1">
              <a:solidFill>
                <a:srgbClr val="F5F8FF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514350" y="2076450"/>
            <a:ext cx="5334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2700" b="1">
                <a:solidFill>
                  <a:srgbClr val="FF7800"/>
                </a:solidFill>
              </a:defRPr>
            </a:pPr>
            <a:r>
              <a:rPr sz="2700" b="1">
                <a:solidFill>
                  <a:srgbClr val="FF7800"/>
                </a:solidFill>
              </a:rPr>
              <a:t>而是让知识变成空间</a:t>
            </a:r>
            <a:endParaRPr sz="2700" b="1">
              <a:solidFill>
                <a:srgbClr val="FF7800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533400" y="2686050"/>
            <a:ext cx="561975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275" b="0">
                <a:solidFill>
                  <a:srgbClr val="AEBBD0"/>
                </a:solidFill>
              </a:defRPr>
            </a:pPr>
            <a:r>
              <a:rPr sz="1275" b="0">
                <a:solidFill>
                  <a:srgbClr val="AEBBD0"/>
                </a:solidFill>
              </a:rPr>
              <a:t>抽象、危险、昂贵或难以到达的教学内容，需要被真实比例地呈现、讲解与反复训练。</a:t>
            </a:r>
            <a:endParaRPr sz="1275" b="0">
              <a:solidFill>
                <a:srgbClr val="AEBBD0"/>
              </a:solidFill>
            </a:endParaRPr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>
          <a:blip r:embed="rId1"/>
          <a:srcRect l="5991" r="5991"/>
          <a:stretch>
            <a:fillRect/>
          </a:stretch>
        </p:blipFill>
        <p:spPr>
          <a:xfrm>
            <a:off x="7029450" y="1809750"/>
            <a:ext cx="4591050" cy="4381500"/>
          </a:xfrm>
          <a:prstGeom prst="roundRect">
            <a:avLst/>
          </a:prstGeom>
        </p:spPr>
      </p:pic>
      <p:sp>
        <p:nvSpPr>
          <p:cNvPr id="11" name="矩形 10"/>
          <p:cNvSpPr>
            <a:spLocks noGrp="1"/>
          </p:cNvSpPr>
          <p:nvPr/>
        </p:nvSpPr>
        <p:spPr>
          <a:xfrm>
            <a:off x="571500" y="3600450"/>
            <a:ext cx="523875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875" b="1">
                <a:solidFill>
                  <a:srgbClr val="54B8FF"/>
                </a:solidFill>
              </a:defRPr>
            </a:pPr>
            <a:r>
              <a:rPr sz="1875" b="1">
                <a:solidFill>
                  <a:srgbClr val="54B8FF"/>
                </a:solidFill>
              </a:rPr>
              <a:t>01</a:t>
            </a:r>
            <a:endParaRPr sz="1875" b="1">
              <a:solidFill>
                <a:srgbClr val="54B8FF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1123950" y="3619500"/>
            <a:ext cx="2000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575" b="1">
                <a:solidFill>
                  <a:srgbClr val="F5F8FF"/>
                </a:solidFill>
              </a:defRPr>
            </a:pPr>
            <a:r>
              <a:rPr sz="1575" b="1">
                <a:solidFill>
                  <a:srgbClr val="F5F8FF"/>
                </a:solidFill>
              </a:rPr>
              <a:t>抽象知识难理解</a:t>
            </a:r>
            <a:endParaRPr sz="1575" b="1">
              <a:solidFill>
                <a:srgbClr val="F5F8FF"/>
              </a:solidFill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1123950" y="3943350"/>
            <a:ext cx="4667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275" b="0">
                <a:solidFill>
                  <a:srgbClr val="AEBBD0"/>
                </a:solidFill>
              </a:defRPr>
            </a:pPr>
            <a:r>
              <a:rPr sz="1275" b="0">
                <a:solidFill>
                  <a:srgbClr val="AEBBD0"/>
                </a:solidFill>
              </a:rPr>
              <a:t>结构与尺度停留在课本和二维画面里</a:t>
            </a:r>
            <a:endParaRPr sz="1275" b="0">
              <a:solidFill>
                <a:srgbClr val="AEBBD0"/>
              </a:solidFill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571500" y="4476750"/>
            <a:ext cx="523875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875" b="1">
                <a:solidFill>
                  <a:srgbClr val="FF7800"/>
                </a:solidFill>
              </a:defRPr>
            </a:pPr>
            <a:r>
              <a:rPr sz="1875" b="1">
                <a:solidFill>
                  <a:srgbClr val="FF7800"/>
                </a:solidFill>
              </a:rPr>
              <a:t>02</a:t>
            </a:r>
            <a:endParaRPr sz="1875" b="1">
              <a:solidFill>
                <a:srgbClr val="FF7800"/>
              </a:solidFill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1123950" y="4495800"/>
            <a:ext cx="2000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575" b="1">
                <a:solidFill>
                  <a:srgbClr val="F5F8FF"/>
                </a:solidFill>
              </a:defRPr>
            </a:pPr>
            <a:r>
              <a:rPr sz="1575" b="1">
                <a:solidFill>
                  <a:srgbClr val="F5F8FF"/>
                </a:solidFill>
              </a:rPr>
              <a:t>危险场景难复现</a:t>
            </a:r>
            <a:endParaRPr sz="1575" b="1">
              <a:solidFill>
                <a:srgbClr val="F5F8FF"/>
              </a:solidFill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1123950" y="4819650"/>
            <a:ext cx="4667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275" b="0">
                <a:solidFill>
                  <a:srgbClr val="AEBBD0"/>
                </a:solidFill>
              </a:defRPr>
            </a:pPr>
            <a:r>
              <a:rPr sz="1275" b="0">
                <a:solidFill>
                  <a:srgbClr val="AEBBD0"/>
                </a:solidFill>
              </a:rPr>
              <a:t>高风险、高成本流程无法反复练习</a:t>
            </a:r>
            <a:endParaRPr sz="1275" b="0">
              <a:solidFill>
                <a:srgbClr val="AEBBD0"/>
              </a:solidFill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571500" y="5353050"/>
            <a:ext cx="523875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875" b="1">
                <a:solidFill>
                  <a:srgbClr val="54B8FF"/>
                </a:solidFill>
              </a:defRPr>
            </a:pPr>
            <a:r>
              <a:rPr sz="1875" b="1">
                <a:solidFill>
                  <a:srgbClr val="54B8FF"/>
                </a:solidFill>
              </a:rPr>
              <a:t>03</a:t>
            </a:r>
            <a:endParaRPr sz="1875" b="1">
              <a:solidFill>
                <a:srgbClr val="54B8FF"/>
              </a:solidFill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1123950" y="5372100"/>
            <a:ext cx="2000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575" b="1">
                <a:solidFill>
                  <a:srgbClr val="F5F8FF"/>
                </a:solidFill>
              </a:defRPr>
            </a:pPr>
            <a:r>
              <a:rPr sz="1575" b="1">
                <a:solidFill>
                  <a:srgbClr val="F5F8FF"/>
                </a:solidFill>
              </a:rPr>
              <a:t>实训成果难沉淀</a:t>
            </a:r>
            <a:endParaRPr sz="1575" b="1">
              <a:solidFill>
                <a:srgbClr val="F5F8FF"/>
              </a:solidFill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1123950" y="5695950"/>
            <a:ext cx="4667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275" b="0">
                <a:solidFill>
                  <a:srgbClr val="AEBBD0"/>
                </a:solidFill>
              </a:defRPr>
            </a:pPr>
            <a:r>
              <a:rPr sz="1275" b="0">
                <a:solidFill>
                  <a:srgbClr val="AEBBD0"/>
                </a:solidFill>
              </a:rPr>
              <a:t>课堂过程难转化为课程与学生作品</a:t>
            </a:r>
            <a:endParaRPr sz="1275" b="0">
              <a:solidFill>
                <a:srgbClr val="AEBBD0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6877685" y="323850"/>
            <a:ext cx="3810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r">
              <a:buNone/>
              <a:defRPr sz="975" b="0">
                <a:solidFill>
                  <a:srgbClr val="AEBBD0"/>
                </a:solidFill>
              </a:defRPr>
            </a:pPr>
            <a:r>
              <a:rPr sz="975" b="0">
                <a:solidFill>
                  <a:srgbClr val="AEBBD0"/>
                </a:solidFill>
              </a:rPr>
              <a:t>盛世飞扬  |  SSFY XR Education Solution</a:t>
            </a:r>
            <a:endParaRPr sz="975" b="0">
              <a:solidFill>
                <a:srgbClr val="AEBBD0"/>
              </a:solidFill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2440" y="116840"/>
            <a:ext cx="1078865" cy="962025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" y="-76835"/>
            <a:ext cx="1344930" cy="110172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91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矩形 2"/>
          <p:cNvSpPr>
            <a:spLocks noGrp="1"/>
          </p:cNvSpPr>
          <p:nvPr/>
        </p:nvSpPr>
        <p:spPr>
          <a:xfrm>
            <a:off x="514350" y="956945"/>
            <a:ext cx="3429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050" b="1">
                <a:solidFill>
                  <a:srgbClr val="FF7800"/>
                </a:solidFill>
              </a:defRPr>
            </a:pPr>
            <a:r>
              <a:rPr sz="1600" b="1">
                <a:solidFill>
                  <a:srgbClr val="FF7800"/>
                </a:solidFill>
              </a:rPr>
              <a:t>03  核心价值</a:t>
            </a:r>
            <a:endParaRPr sz="1600" b="1">
              <a:solidFill>
                <a:srgbClr val="FF7800"/>
              </a:solidFill>
            </a:endParaRPr>
          </a:p>
        </p:txBody>
      </p:sp>
      <p:sp>
        <p:nvSpPr>
          <p:cNvPr id="4" name="直接连接符 3"/>
          <p:cNvSpPr>
            <a:spLocks noGrp="1"/>
          </p:cNvSpPr>
          <p:nvPr/>
        </p:nvSpPr>
        <p:spPr>
          <a:xfrm>
            <a:off x="514350" y="1304290"/>
            <a:ext cx="1318895" cy="1270"/>
          </a:xfrm>
          <a:prstGeom prst="line">
            <a:avLst/>
          </a:prstGeom>
          <a:noFill/>
          <a:ln w="28575">
            <a:solidFill>
              <a:srgbClr val="FF7800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11029950" y="6438900"/>
            <a:ext cx="6096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r">
              <a:buNone/>
              <a:defRPr sz="900" b="0">
                <a:solidFill>
                  <a:srgbClr val="7587A3"/>
                </a:solidFill>
              </a:defRPr>
            </a:pPr>
            <a:r>
              <a:rPr sz="900" b="0">
                <a:solidFill>
                  <a:srgbClr val="7587A3"/>
                </a:solidFill>
              </a:rPr>
              <a:t>04</a:t>
            </a:r>
            <a:endParaRPr sz="900" b="0">
              <a:solidFill>
                <a:srgbClr val="7587A3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514350" y="1562100"/>
            <a:ext cx="6858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3150" b="1">
                <a:solidFill>
                  <a:srgbClr val="F5F8FF"/>
                </a:solidFill>
              </a:defRPr>
            </a:pPr>
            <a:r>
              <a:rPr sz="3150" b="1">
                <a:solidFill>
                  <a:srgbClr val="F5F8FF"/>
                </a:solidFill>
              </a:rPr>
              <a:t>最终画面，才是 XR 教学的价值</a:t>
            </a:r>
            <a:endParaRPr sz="3150" b="1">
              <a:solidFill>
                <a:srgbClr val="F5F8FF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533400" y="2266950"/>
            <a:ext cx="6286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500" b="0">
                <a:solidFill>
                  <a:srgbClr val="AEBBD0"/>
                </a:solidFill>
              </a:defRPr>
            </a:pPr>
            <a:r>
              <a:rPr sz="1500" b="0">
                <a:solidFill>
                  <a:srgbClr val="AEBBD0"/>
                </a:solidFill>
              </a:rPr>
              <a:t>人物、场景、光影和透视在镜头中实时融合，让师生真正“进入”教学内容。</a:t>
            </a:r>
            <a:endParaRPr sz="1500" b="0">
              <a:solidFill>
                <a:srgbClr val="AEBBD0"/>
              </a:solidFill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1"/>
          <a:srcRect t="16277" b="16277"/>
          <a:stretch>
            <a:fillRect/>
          </a:stretch>
        </p:blipFill>
        <p:spPr>
          <a:xfrm>
            <a:off x="0" y="2781300"/>
            <a:ext cx="12192000" cy="4076700"/>
          </a:xfrm>
          <a:prstGeom prst="rect">
            <a:avLst/>
          </a:prstGeom>
        </p:spPr>
      </p:pic>
      <p:sp>
        <p:nvSpPr>
          <p:cNvPr id="9" name="矩形 8"/>
          <p:cNvSpPr>
            <a:spLocks noGrp="1"/>
          </p:cNvSpPr>
          <p:nvPr/>
        </p:nvSpPr>
        <p:spPr>
          <a:xfrm>
            <a:off x="0" y="2781300"/>
            <a:ext cx="12192000" cy="4076700"/>
          </a:xfrm>
          <a:prstGeom prst="rect">
            <a:avLst/>
          </a:prstGeom>
          <a:solidFill>
            <a:srgbClr val="071328">
              <a:alpha val="72157"/>
            </a:srgbClr>
          </a:solidFill>
          <a:ln w="0">
            <a:noFill/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666750" y="3695700"/>
            <a:ext cx="31432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ctr">
              <a:buNone/>
              <a:defRPr sz="3600" b="1">
                <a:solidFill>
                  <a:srgbClr val="F5F8FF"/>
                </a:solidFill>
              </a:defRPr>
            </a:pPr>
            <a:r>
              <a:rPr sz="3600" b="1">
                <a:solidFill>
                  <a:srgbClr val="F5F8FF"/>
                </a:solidFill>
              </a:rPr>
              <a:t>真人入场</a:t>
            </a:r>
            <a:endParaRPr sz="3600" b="1">
              <a:solidFill>
                <a:srgbClr val="F5F8FF"/>
              </a:solidFill>
            </a:endParaRPr>
          </a:p>
        </p:txBody>
      </p:sp>
      <p:sp>
        <p:nvSpPr>
          <p:cNvPr id="11" name="直接连接符 10"/>
          <p:cNvSpPr>
            <a:spLocks noGrp="1"/>
          </p:cNvSpPr>
          <p:nvPr/>
        </p:nvSpPr>
        <p:spPr>
          <a:xfrm>
            <a:off x="1714500" y="4514850"/>
            <a:ext cx="1047750" cy="0"/>
          </a:xfrm>
          <a:prstGeom prst="line">
            <a:avLst/>
          </a:prstGeom>
          <a:noFill/>
          <a:ln w="38100">
            <a:solidFill>
              <a:srgbClr val="1479FF"/>
            </a:solidFill>
            <a:prstDash val="solid"/>
          </a:ln>
        </p:spPr>
      </p:sp>
      <p:sp>
        <p:nvSpPr>
          <p:cNvPr id="12" name="矩形 11"/>
          <p:cNvSpPr>
            <a:spLocks noGrp="1"/>
          </p:cNvSpPr>
          <p:nvPr/>
        </p:nvSpPr>
        <p:spPr>
          <a:xfrm>
            <a:off x="914400" y="4800600"/>
            <a:ext cx="26479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ctr">
              <a:buNone/>
              <a:defRPr sz="1350" b="0">
                <a:solidFill>
                  <a:srgbClr val="AEBBD0"/>
                </a:solidFill>
              </a:defRPr>
            </a:pPr>
            <a:r>
              <a:rPr sz="1350" b="0">
                <a:solidFill>
                  <a:srgbClr val="AEBBD0"/>
                </a:solidFill>
              </a:rPr>
              <a:t>教师与学生直接置身知识场景</a:t>
            </a:r>
            <a:endParaRPr sz="1350" b="0">
              <a:solidFill>
                <a:srgbClr val="AEBBD0"/>
              </a:solidFill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4572000" y="3695700"/>
            <a:ext cx="31432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ctr">
              <a:buNone/>
              <a:defRPr sz="3600" b="1">
                <a:solidFill>
                  <a:srgbClr val="FF7800"/>
                </a:solidFill>
              </a:defRPr>
            </a:pPr>
            <a:r>
              <a:rPr sz="3600" b="1">
                <a:solidFill>
                  <a:srgbClr val="FF7800"/>
                </a:solidFill>
              </a:rPr>
              <a:t>透视同步</a:t>
            </a:r>
            <a:endParaRPr sz="3600" b="1">
              <a:solidFill>
                <a:srgbClr val="FF7800"/>
              </a:solidFill>
            </a:endParaRPr>
          </a:p>
        </p:txBody>
      </p:sp>
      <p:sp>
        <p:nvSpPr>
          <p:cNvPr id="14" name="直接连接符 13"/>
          <p:cNvSpPr>
            <a:spLocks noGrp="1"/>
          </p:cNvSpPr>
          <p:nvPr/>
        </p:nvSpPr>
        <p:spPr>
          <a:xfrm>
            <a:off x="5619750" y="4514850"/>
            <a:ext cx="1047750" cy="0"/>
          </a:xfrm>
          <a:prstGeom prst="line">
            <a:avLst/>
          </a:prstGeom>
          <a:noFill/>
          <a:ln w="38100">
            <a:solidFill>
              <a:srgbClr val="FF7800"/>
            </a:solidFill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4819650" y="4800600"/>
            <a:ext cx="26479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ctr">
              <a:buNone/>
              <a:defRPr sz="1350" b="0">
                <a:solidFill>
                  <a:srgbClr val="AEBBD0"/>
                </a:solidFill>
              </a:defRPr>
            </a:pPr>
            <a:r>
              <a:rPr sz="1350" b="0">
                <a:solidFill>
                  <a:srgbClr val="AEBBD0"/>
                </a:solidFill>
              </a:rPr>
              <a:t>机位变化带动虚拟空间自然响应</a:t>
            </a:r>
            <a:endParaRPr sz="1350" b="0">
              <a:solidFill>
                <a:srgbClr val="AEBBD0"/>
              </a:solidFill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8477250" y="3695700"/>
            <a:ext cx="31432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ctr">
              <a:buNone/>
              <a:defRPr sz="3600" b="1">
                <a:solidFill>
                  <a:srgbClr val="F5F8FF"/>
                </a:solidFill>
              </a:defRPr>
            </a:pPr>
            <a:r>
              <a:rPr sz="3600" b="1">
                <a:solidFill>
                  <a:srgbClr val="F5F8FF"/>
                </a:solidFill>
              </a:rPr>
              <a:t>虚实交互</a:t>
            </a:r>
            <a:endParaRPr sz="3600" b="1">
              <a:solidFill>
                <a:srgbClr val="F5F8FF"/>
              </a:solidFill>
            </a:endParaRPr>
          </a:p>
        </p:txBody>
      </p:sp>
      <p:sp>
        <p:nvSpPr>
          <p:cNvPr id="17" name="直接连接符 16"/>
          <p:cNvSpPr>
            <a:spLocks noGrp="1"/>
          </p:cNvSpPr>
          <p:nvPr/>
        </p:nvSpPr>
        <p:spPr>
          <a:xfrm>
            <a:off x="9525000" y="4514850"/>
            <a:ext cx="1047750" cy="0"/>
          </a:xfrm>
          <a:prstGeom prst="line">
            <a:avLst/>
          </a:prstGeom>
          <a:noFill/>
          <a:ln w="38100">
            <a:solidFill>
              <a:srgbClr val="1479FF"/>
            </a:solidFill>
            <a:prstDash val="solid"/>
          </a:ln>
        </p:spPr>
      </p:sp>
      <p:sp>
        <p:nvSpPr>
          <p:cNvPr id="18" name="矩形 17"/>
          <p:cNvSpPr>
            <a:spLocks noGrp="1"/>
          </p:cNvSpPr>
          <p:nvPr/>
        </p:nvSpPr>
        <p:spPr>
          <a:xfrm>
            <a:off x="8724900" y="4800600"/>
            <a:ext cx="26479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ctr">
              <a:buNone/>
              <a:defRPr sz="1350" b="0">
                <a:solidFill>
                  <a:srgbClr val="AEBBD0"/>
                </a:solidFill>
              </a:defRPr>
            </a:pPr>
            <a:r>
              <a:rPr sz="1350" b="0">
                <a:solidFill>
                  <a:srgbClr val="AEBBD0"/>
                </a:solidFill>
              </a:rPr>
              <a:t>前景遮挡、真实光影与实物操作同时成立</a:t>
            </a:r>
            <a:endParaRPr sz="1350" b="0">
              <a:solidFill>
                <a:srgbClr val="AEBBD0"/>
              </a:solidFill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6877685" y="323850"/>
            <a:ext cx="3810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r">
              <a:buNone/>
              <a:defRPr sz="975" b="0">
                <a:solidFill>
                  <a:srgbClr val="AEBBD0"/>
                </a:solidFill>
              </a:defRPr>
            </a:pPr>
            <a:r>
              <a:rPr sz="975" b="0">
                <a:solidFill>
                  <a:srgbClr val="AEBBD0"/>
                </a:solidFill>
              </a:rPr>
              <a:t>盛世飞扬  |  SSFY XR Education Solution</a:t>
            </a:r>
            <a:endParaRPr sz="975" b="0">
              <a:solidFill>
                <a:srgbClr val="AEBBD0"/>
              </a:solidFill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2440" y="116840"/>
            <a:ext cx="1078865" cy="962025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" y="-76835"/>
            <a:ext cx="1344930" cy="110172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132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矩形 2"/>
          <p:cNvSpPr>
            <a:spLocks noGrp="1"/>
          </p:cNvSpPr>
          <p:nvPr/>
        </p:nvSpPr>
        <p:spPr>
          <a:xfrm>
            <a:off x="514350" y="956945"/>
            <a:ext cx="3429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050" b="1">
                <a:solidFill>
                  <a:srgbClr val="FF7800"/>
                </a:solidFill>
              </a:defRPr>
            </a:pPr>
            <a:r>
              <a:rPr sz="1600" b="1">
                <a:solidFill>
                  <a:srgbClr val="FF7800"/>
                </a:solidFill>
              </a:rPr>
              <a:t>04  方案全景</a:t>
            </a:r>
            <a:endParaRPr sz="1600" b="1">
              <a:solidFill>
                <a:srgbClr val="FF7800"/>
              </a:solidFill>
            </a:endParaRPr>
          </a:p>
        </p:txBody>
      </p:sp>
      <p:sp>
        <p:nvSpPr>
          <p:cNvPr id="4" name="直接连接符 3"/>
          <p:cNvSpPr>
            <a:spLocks noGrp="1"/>
          </p:cNvSpPr>
          <p:nvPr/>
        </p:nvSpPr>
        <p:spPr>
          <a:xfrm>
            <a:off x="514350" y="1304925"/>
            <a:ext cx="1408430" cy="635"/>
          </a:xfrm>
          <a:prstGeom prst="line">
            <a:avLst/>
          </a:prstGeom>
          <a:noFill/>
          <a:ln w="28575">
            <a:solidFill>
              <a:srgbClr val="FF7800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11029950" y="6438900"/>
            <a:ext cx="6096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r">
              <a:buNone/>
              <a:defRPr sz="900" b="0">
                <a:solidFill>
                  <a:srgbClr val="7587A3"/>
                </a:solidFill>
              </a:defRPr>
            </a:pPr>
            <a:r>
              <a:rPr sz="900" b="0">
                <a:solidFill>
                  <a:srgbClr val="7587A3"/>
                </a:solidFill>
              </a:rPr>
              <a:t>05</a:t>
            </a:r>
            <a:endParaRPr sz="900" b="0">
              <a:solidFill>
                <a:srgbClr val="7587A3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514350" y="1504950"/>
            <a:ext cx="7239000" cy="914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3000" b="1">
                <a:solidFill>
                  <a:srgbClr val="F5F8FF"/>
                </a:solidFill>
              </a:defRPr>
            </a:pPr>
            <a:r>
              <a:rPr sz="3000" b="1">
                <a:solidFill>
                  <a:srgbClr val="F5F8FF"/>
                </a:solidFill>
              </a:rPr>
              <a:t>一套 XR 教室，承载五种教学能力</a:t>
            </a:r>
            <a:endParaRPr sz="3000" b="1">
              <a:solidFill>
                <a:srgbClr val="F5F8FF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533400" y="2428875"/>
            <a:ext cx="6667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425" b="0">
                <a:solidFill>
                  <a:srgbClr val="AEBBD0"/>
                </a:solidFill>
              </a:defRPr>
            </a:pPr>
            <a:r>
              <a:rPr sz="1425" b="0">
                <a:solidFill>
                  <a:srgbClr val="AEBBD0"/>
                </a:solidFill>
              </a:rPr>
              <a:t>围绕课堂理解、实践操作与课程成果，把一次空间建设变成可持续使用的教学平台。</a:t>
            </a:r>
            <a:endParaRPr sz="1425" b="0">
              <a:solidFill>
                <a:srgbClr val="AEBBD0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533400" y="3381375"/>
            <a:ext cx="6096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500" b="1">
                <a:solidFill>
                  <a:srgbClr val="54B8FF"/>
                </a:solidFill>
              </a:defRPr>
            </a:pPr>
            <a:r>
              <a:rPr sz="1500" b="1">
                <a:solidFill>
                  <a:srgbClr val="54B8FF"/>
                </a:solidFill>
              </a:rPr>
              <a:t>01</a:t>
            </a:r>
            <a:endParaRPr sz="1500" b="1">
              <a:solidFill>
                <a:srgbClr val="54B8FF"/>
              </a:solidFill>
            </a:endParaRPr>
          </a:p>
        </p:txBody>
      </p:sp>
      <p:sp>
        <p:nvSpPr>
          <p:cNvPr id="9" name="直接连接符 8"/>
          <p:cNvSpPr>
            <a:spLocks noGrp="1"/>
          </p:cNvSpPr>
          <p:nvPr/>
        </p:nvSpPr>
        <p:spPr>
          <a:xfrm>
            <a:off x="533400" y="3810000"/>
            <a:ext cx="1790700" cy="0"/>
          </a:xfrm>
          <a:prstGeom prst="line">
            <a:avLst/>
          </a:prstGeom>
          <a:noFill/>
          <a:ln w="28575">
            <a:solidFill>
              <a:srgbClr val="1C4276"/>
            </a:solidFill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533400" y="4038600"/>
            <a:ext cx="1809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3150" b="1">
                <a:solidFill>
                  <a:srgbClr val="F5F8FF"/>
                </a:solidFill>
              </a:defRPr>
            </a:pPr>
            <a:r>
              <a:rPr sz="3150" b="1">
                <a:solidFill>
                  <a:srgbClr val="F5F8FF"/>
                </a:solidFill>
              </a:rPr>
              <a:t>能进入</a:t>
            </a:r>
            <a:endParaRPr sz="3150" b="1">
              <a:solidFill>
                <a:srgbClr val="F5F8FF"/>
              </a:solidFill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533400" y="4686300"/>
            <a:ext cx="1809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575" b="1">
                <a:solidFill>
                  <a:srgbClr val="F5F8FF"/>
                </a:solidFill>
              </a:defRPr>
            </a:pPr>
            <a:r>
              <a:rPr sz="1575" b="1">
                <a:solidFill>
                  <a:srgbClr val="F5F8FF"/>
                </a:solidFill>
              </a:rPr>
              <a:t>沉浸讲授</a:t>
            </a:r>
            <a:endParaRPr sz="1575" b="1">
              <a:solidFill>
                <a:srgbClr val="F5F8FF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533400" y="5095875"/>
            <a:ext cx="18097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200" b="0">
                <a:solidFill>
                  <a:srgbClr val="AEBBD0"/>
                </a:solidFill>
              </a:defRPr>
            </a:pPr>
            <a:r>
              <a:rPr sz="1200" b="0">
                <a:solidFill>
                  <a:srgbClr val="AEBBD0"/>
                </a:solidFill>
              </a:rPr>
              <a:t>教师带领学生进入知识场景</a:t>
            </a:r>
            <a:endParaRPr sz="1200" b="0">
              <a:solidFill>
                <a:srgbClr val="AEBBD0"/>
              </a:solidFill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2838450" y="3381375"/>
            <a:ext cx="6096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500" b="1">
                <a:solidFill>
                  <a:srgbClr val="54B8FF"/>
                </a:solidFill>
              </a:defRPr>
            </a:pPr>
            <a:r>
              <a:rPr sz="1500" b="1">
                <a:solidFill>
                  <a:srgbClr val="54B8FF"/>
                </a:solidFill>
              </a:rPr>
              <a:t>02</a:t>
            </a:r>
            <a:endParaRPr sz="1500" b="1">
              <a:solidFill>
                <a:srgbClr val="54B8FF"/>
              </a:solidFill>
            </a:endParaRPr>
          </a:p>
        </p:txBody>
      </p:sp>
      <p:sp>
        <p:nvSpPr>
          <p:cNvPr id="14" name="直接连接符 13"/>
          <p:cNvSpPr>
            <a:spLocks noGrp="1"/>
          </p:cNvSpPr>
          <p:nvPr/>
        </p:nvSpPr>
        <p:spPr>
          <a:xfrm>
            <a:off x="2838450" y="3810000"/>
            <a:ext cx="1790700" cy="0"/>
          </a:xfrm>
          <a:prstGeom prst="line">
            <a:avLst/>
          </a:prstGeom>
          <a:noFill/>
          <a:ln w="28575">
            <a:solidFill>
              <a:srgbClr val="1C4276"/>
            </a:solidFill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2838450" y="4038600"/>
            <a:ext cx="1809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3150" b="1">
                <a:solidFill>
                  <a:srgbClr val="F5F8FF"/>
                </a:solidFill>
              </a:defRPr>
            </a:pPr>
            <a:r>
              <a:rPr sz="3150" b="1">
                <a:solidFill>
                  <a:srgbClr val="F5F8FF"/>
                </a:solidFill>
              </a:rPr>
              <a:t>能观察</a:t>
            </a:r>
            <a:endParaRPr sz="3150" b="1">
              <a:solidFill>
                <a:srgbClr val="F5F8FF"/>
              </a:solidFill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2838450" y="4686300"/>
            <a:ext cx="1809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575" b="1">
                <a:solidFill>
                  <a:srgbClr val="F5F8FF"/>
                </a:solidFill>
              </a:defRPr>
            </a:pPr>
            <a:r>
              <a:rPr sz="1575" b="1">
                <a:solidFill>
                  <a:srgbClr val="F5F8FF"/>
                </a:solidFill>
              </a:rPr>
              <a:t>真实比例</a:t>
            </a:r>
            <a:endParaRPr sz="1575" b="1">
              <a:solidFill>
                <a:srgbClr val="F5F8FF"/>
              </a:solidFill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2838450" y="5095875"/>
            <a:ext cx="18097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200" b="0">
                <a:solidFill>
                  <a:srgbClr val="AEBBD0"/>
                </a:solidFill>
              </a:defRPr>
            </a:pPr>
            <a:r>
              <a:rPr sz="1200" b="0">
                <a:solidFill>
                  <a:srgbClr val="AEBBD0"/>
                </a:solidFill>
              </a:rPr>
              <a:t>结构、尺度与过程可看可讲</a:t>
            </a:r>
            <a:endParaRPr sz="1200" b="0">
              <a:solidFill>
                <a:srgbClr val="AEBBD0"/>
              </a:solidFill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5143500" y="3381375"/>
            <a:ext cx="6096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500" b="1">
                <a:solidFill>
                  <a:srgbClr val="FF7800"/>
                </a:solidFill>
              </a:defRPr>
            </a:pPr>
            <a:r>
              <a:rPr sz="1500" b="1">
                <a:solidFill>
                  <a:srgbClr val="FF7800"/>
                </a:solidFill>
              </a:rPr>
              <a:t>03</a:t>
            </a:r>
            <a:endParaRPr sz="1500" b="1">
              <a:solidFill>
                <a:srgbClr val="FF7800"/>
              </a:solidFill>
            </a:endParaRPr>
          </a:p>
        </p:txBody>
      </p:sp>
      <p:sp>
        <p:nvSpPr>
          <p:cNvPr id="19" name="直接连接符 18"/>
          <p:cNvSpPr>
            <a:spLocks noGrp="1"/>
          </p:cNvSpPr>
          <p:nvPr/>
        </p:nvSpPr>
        <p:spPr>
          <a:xfrm>
            <a:off x="5143500" y="3810000"/>
            <a:ext cx="1790700" cy="0"/>
          </a:xfrm>
          <a:prstGeom prst="line">
            <a:avLst/>
          </a:prstGeom>
          <a:noFill/>
          <a:ln w="28575">
            <a:solidFill>
              <a:srgbClr val="FF7800"/>
            </a:solidFill>
            <a:prstDash val="solid"/>
          </a:ln>
        </p:spPr>
      </p:sp>
      <p:sp>
        <p:nvSpPr>
          <p:cNvPr id="20" name="矩形 19"/>
          <p:cNvSpPr>
            <a:spLocks noGrp="1"/>
          </p:cNvSpPr>
          <p:nvPr/>
        </p:nvSpPr>
        <p:spPr>
          <a:xfrm>
            <a:off x="5143500" y="4038600"/>
            <a:ext cx="1809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3150" b="1">
                <a:solidFill>
                  <a:srgbClr val="FF7800"/>
                </a:solidFill>
              </a:defRPr>
            </a:pPr>
            <a:r>
              <a:rPr sz="3150" b="1">
                <a:solidFill>
                  <a:srgbClr val="FF7800"/>
                </a:solidFill>
              </a:rPr>
              <a:t>能交互</a:t>
            </a:r>
            <a:endParaRPr sz="3150" b="1">
              <a:solidFill>
                <a:srgbClr val="FF7800"/>
              </a:solidFill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5143500" y="4686300"/>
            <a:ext cx="1809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575" b="1">
                <a:solidFill>
                  <a:srgbClr val="F5F8FF"/>
                </a:solidFill>
              </a:defRPr>
            </a:pPr>
            <a:r>
              <a:rPr sz="1575" b="1">
                <a:solidFill>
                  <a:srgbClr val="F5F8FF"/>
                </a:solidFill>
              </a:rPr>
              <a:t>虚实融合</a:t>
            </a:r>
            <a:endParaRPr sz="1575" b="1">
              <a:solidFill>
                <a:srgbClr val="F5F8FF"/>
              </a:solidFill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5143500" y="5095875"/>
            <a:ext cx="18097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200" b="0">
                <a:solidFill>
                  <a:srgbClr val="AEBBD0"/>
                </a:solidFill>
              </a:defRPr>
            </a:pPr>
            <a:r>
              <a:rPr sz="1200" b="0">
                <a:solidFill>
                  <a:srgbClr val="AEBBD0"/>
                </a:solidFill>
              </a:rPr>
              <a:t>真人、实物与三维内容同场呈现</a:t>
            </a:r>
            <a:endParaRPr sz="1200" b="0">
              <a:solidFill>
                <a:srgbClr val="AEBBD0"/>
              </a:solidFill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7448550" y="3381375"/>
            <a:ext cx="6096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500" b="1">
                <a:solidFill>
                  <a:srgbClr val="54B8FF"/>
                </a:solidFill>
              </a:defRPr>
            </a:pPr>
            <a:r>
              <a:rPr sz="1500" b="1">
                <a:solidFill>
                  <a:srgbClr val="54B8FF"/>
                </a:solidFill>
              </a:rPr>
              <a:t>04</a:t>
            </a:r>
            <a:endParaRPr sz="1500" b="1">
              <a:solidFill>
                <a:srgbClr val="54B8FF"/>
              </a:solidFill>
            </a:endParaRPr>
          </a:p>
        </p:txBody>
      </p:sp>
      <p:sp>
        <p:nvSpPr>
          <p:cNvPr id="24" name="直接连接符 23"/>
          <p:cNvSpPr>
            <a:spLocks noGrp="1"/>
          </p:cNvSpPr>
          <p:nvPr/>
        </p:nvSpPr>
        <p:spPr>
          <a:xfrm>
            <a:off x="7448550" y="3810000"/>
            <a:ext cx="1790700" cy="0"/>
          </a:xfrm>
          <a:prstGeom prst="line">
            <a:avLst/>
          </a:prstGeom>
          <a:noFill/>
          <a:ln w="28575">
            <a:solidFill>
              <a:srgbClr val="1C4276"/>
            </a:solidFill>
            <a:prstDash val="solid"/>
          </a:ln>
        </p:spPr>
      </p:sp>
      <p:sp>
        <p:nvSpPr>
          <p:cNvPr id="25" name="矩形 24"/>
          <p:cNvSpPr>
            <a:spLocks noGrp="1"/>
          </p:cNvSpPr>
          <p:nvPr/>
        </p:nvSpPr>
        <p:spPr>
          <a:xfrm>
            <a:off x="7448550" y="4038600"/>
            <a:ext cx="1809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3150" b="1">
                <a:solidFill>
                  <a:srgbClr val="F5F8FF"/>
                </a:solidFill>
              </a:defRPr>
            </a:pPr>
            <a:r>
              <a:rPr sz="3150" b="1">
                <a:solidFill>
                  <a:srgbClr val="F5F8FF"/>
                </a:solidFill>
              </a:rPr>
              <a:t>能实践</a:t>
            </a:r>
            <a:endParaRPr sz="3150" b="1">
              <a:solidFill>
                <a:srgbClr val="F5F8FF"/>
              </a:solidFill>
            </a:endParaRPr>
          </a:p>
        </p:txBody>
      </p:sp>
      <p:sp>
        <p:nvSpPr>
          <p:cNvPr id="26" name="矩形 25"/>
          <p:cNvSpPr>
            <a:spLocks noGrp="1"/>
          </p:cNvSpPr>
          <p:nvPr/>
        </p:nvSpPr>
        <p:spPr>
          <a:xfrm>
            <a:off x="7448550" y="4686300"/>
            <a:ext cx="1809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575" b="1">
                <a:solidFill>
                  <a:srgbClr val="F5F8FF"/>
                </a:solidFill>
              </a:defRPr>
            </a:pPr>
            <a:r>
              <a:rPr sz="1575" b="1">
                <a:solidFill>
                  <a:srgbClr val="F5F8FF"/>
                </a:solidFill>
              </a:rPr>
              <a:t>项目实训</a:t>
            </a:r>
            <a:endParaRPr sz="1575" b="1">
              <a:solidFill>
                <a:srgbClr val="F5F8FF"/>
              </a:solidFill>
            </a:endParaRPr>
          </a:p>
        </p:txBody>
      </p:sp>
      <p:sp>
        <p:nvSpPr>
          <p:cNvPr id="27" name="矩形 26"/>
          <p:cNvSpPr>
            <a:spLocks noGrp="1"/>
          </p:cNvSpPr>
          <p:nvPr/>
        </p:nvSpPr>
        <p:spPr>
          <a:xfrm>
            <a:off x="7448550" y="5095875"/>
            <a:ext cx="18097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200" b="0">
                <a:solidFill>
                  <a:srgbClr val="AEBBD0"/>
                </a:solidFill>
              </a:defRPr>
            </a:pPr>
            <a:r>
              <a:rPr sz="1200" b="0">
                <a:solidFill>
                  <a:srgbClr val="AEBBD0"/>
                </a:solidFill>
              </a:rPr>
              <a:t>在安全环境中反复训练</a:t>
            </a:r>
            <a:endParaRPr sz="1200" b="0">
              <a:solidFill>
                <a:srgbClr val="AEBBD0"/>
              </a:solidFill>
            </a:endParaRPr>
          </a:p>
        </p:txBody>
      </p:sp>
      <p:sp>
        <p:nvSpPr>
          <p:cNvPr id="28" name="矩形 27"/>
          <p:cNvSpPr>
            <a:spLocks noGrp="1"/>
          </p:cNvSpPr>
          <p:nvPr/>
        </p:nvSpPr>
        <p:spPr>
          <a:xfrm>
            <a:off x="9753600" y="3381375"/>
            <a:ext cx="6096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500" b="1">
                <a:solidFill>
                  <a:srgbClr val="54B8FF"/>
                </a:solidFill>
              </a:defRPr>
            </a:pPr>
            <a:r>
              <a:rPr sz="1500" b="1">
                <a:solidFill>
                  <a:srgbClr val="54B8FF"/>
                </a:solidFill>
              </a:rPr>
              <a:t>05</a:t>
            </a:r>
            <a:endParaRPr sz="1500" b="1">
              <a:solidFill>
                <a:srgbClr val="54B8FF"/>
              </a:solidFill>
            </a:endParaRPr>
          </a:p>
        </p:txBody>
      </p:sp>
      <p:sp>
        <p:nvSpPr>
          <p:cNvPr id="29" name="直接连接符 28"/>
          <p:cNvSpPr>
            <a:spLocks noGrp="1"/>
          </p:cNvSpPr>
          <p:nvPr/>
        </p:nvSpPr>
        <p:spPr>
          <a:xfrm>
            <a:off x="9753600" y="3810000"/>
            <a:ext cx="1790700" cy="0"/>
          </a:xfrm>
          <a:prstGeom prst="line">
            <a:avLst/>
          </a:prstGeom>
          <a:noFill/>
          <a:ln w="28575">
            <a:solidFill>
              <a:srgbClr val="1C4276"/>
            </a:solidFill>
            <a:prstDash val="solid"/>
          </a:ln>
        </p:spPr>
      </p:sp>
      <p:sp>
        <p:nvSpPr>
          <p:cNvPr id="30" name="矩形 29"/>
          <p:cNvSpPr>
            <a:spLocks noGrp="1"/>
          </p:cNvSpPr>
          <p:nvPr/>
        </p:nvSpPr>
        <p:spPr>
          <a:xfrm>
            <a:off x="9753600" y="4038600"/>
            <a:ext cx="1809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3150" b="1">
                <a:solidFill>
                  <a:srgbClr val="F5F8FF"/>
                </a:solidFill>
              </a:defRPr>
            </a:pPr>
            <a:r>
              <a:rPr sz="3150" b="1">
                <a:solidFill>
                  <a:srgbClr val="F5F8FF"/>
                </a:solidFill>
              </a:rPr>
              <a:t>能产出</a:t>
            </a:r>
            <a:endParaRPr sz="3150" b="1">
              <a:solidFill>
                <a:srgbClr val="F5F8FF"/>
              </a:solidFill>
            </a:endParaRPr>
          </a:p>
        </p:txBody>
      </p:sp>
      <p:sp>
        <p:nvSpPr>
          <p:cNvPr id="31" name="矩形 30"/>
          <p:cNvSpPr>
            <a:spLocks noGrp="1"/>
          </p:cNvSpPr>
          <p:nvPr/>
        </p:nvSpPr>
        <p:spPr>
          <a:xfrm>
            <a:off x="9753600" y="4686300"/>
            <a:ext cx="1809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575" b="1">
                <a:solidFill>
                  <a:srgbClr val="F5F8FF"/>
                </a:solidFill>
              </a:defRPr>
            </a:pPr>
            <a:r>
              <a:rPr sz="1575" b="1">
                <a:solidFill>
                  <a:srgbClr val="F5F8FF"/>
                </a:solidFill>
              </a:rPr>
              <a:t>课程成片</a:t>
            </a:r>
            <a:endParaRPr sz="1575" b="1">
              <a:solidFill>
                <a:srgbClr val="F5F8FF"/>
              </a:solidFill>
            </a:endParaRPr>
          </a:p>
        </p:txBody>
      </p:sp>
      <p:sp>
        <p:nvSpPr>
          <p:cNvPr id="32" name="矩形 31"/>
          <p:cNvSpPr>
            <a:spLocks noGrp="1"/>
          </p:cNvSpPr>
          <p:nvPr/>
        </p:nvSpPr>
        <p:spPr>
          <a:xfrm>
            <a:off x="9753600" y="5095875"/>
            <a:ext cx="18097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200" b="0">
                <a:solidFill>
                  <a:srgbClr val="AEBBD0"/>
                </a:solidFill>
              </a:defRPr>
            </a:pPr>
            <a:r>
              <a:rPr sz="1200" b="0">
                <a:solidFill>
                  <a:srgbClr val="AEBBD0"/>
                </a:solidFill>
              </a:rPr>
              <a:t>沉淀课程资源与学生作品</a:t>
            </a:r>
            <a:endParaRPr sz="1200" b="0">
              <a:solidFill>
                <a:srgbClr val="AEBBD0"/>
              </a:solidFill>
            </a:endParaRPr>
          </a:p>
        </p:txBody>
      </p:sp>
      <p:sp>
        <p:nvSpPr>
          <p:cNvPr id="33" name="矩形 32"/>
          <p:cNvSpPr>
            <a:spLocks noGrp="1"/>
          </p:cNvSpPr>
          <p:nvPr/>
        </p:nvSpPr>
        <p:spPr>
          <a:xfrm>
            <a:off x="533400" y="6048375"/>
            <a:ext cx="110966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ctr">
              <a:buNone/>
              <a:defRPr sz="1575" b="1">
                <a:solidFill>
                  <a:srgbClr val="FF7800"/>
                </a:solidFill>
              </a:defRPr>
            </a:pPr>
            <a:r>
              <a:rPr sz="1575" b="1">
                <a:solidFill>
                  <a:srgbClr val="FF7800"/>
                </a:solidFill>
              </a:rPr>
              <a:t>进入场景 → 理解知识 → 完成实践 → 形成作品</a:t>
            </a:r>
            <a:endParaRPr sz="1575" b="1">
              <a:solidFill>
                <a:srgbClr val="FF7800"/>
              </a:solidFill>
            </a:endParaRPr>
          </a:p>
        </p:txBody>
      </p:sp>
      <p:sp>
        <p:nvSpPr>
          <p:cNvPr id="34" name="矩形 33"/>
          <p:cNvSpPr>
            <a:spLocks noGrp="1"/>
          </p:cNvSpPr>
          <p:nvPr/>
        </p:nvSpPr>
        <p:spPr>
          <a:xfrm>
            <a:off x="6877685" y="323850"/>
            <a:ext cx="3810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r">
              <a:buNone/>
              <a:defRPr sz="975" b="0">
                <a:solidFill>
                  <a:srgbClr val="AEBBD0"/>
                </a:solidFill>
              </a:defRPr>
            </a:pPr>
            <a:r>
              <a:rPr sz="975" b="0">
                <a:solidFill>
                  <a:srgbClr val="AEBBD0"/>
                </a:solidFill>
              </a:rPr>
              <a:t>盛世飞扬  |  SSFY XR Education Solution</a:t>
            </a:r>
            <a:endParaRPr sz="975" b="0">
              <a:solidFill>
                <a:srgbClr val="AEBBD0"/>
              </a:solidFill>
            </a:endParaRPr>
          </a:p>
        </p:txBody>
      </p:sp>
      <p:pic>
        <p:nvPicPr>
          <p:cNvPr id="36" name="图片 3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32440" y="116840"/>
            <a:ext cx="1078865" cy="962025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" y="-76835"/>
            <a:ext cx="1344930" cy="110172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91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矩形 2"/>
          <p:cNvSpPr>
            <a:spLocks noGrp="1"/>
          </p:cNvSpPr>
          <p:nvPr/>
        </p:nvSpPr>
        <p:spPr>
          <a:xfrm>
            <a:off x="514350" y="956945"/>
            <a:ext cx="3429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050" b="1">
                <a:solidFill>
                  <a:srgbClr val="FF7800"/>
                </a:solidFill>
              </a:defRPr>
            </a:pPr>
            <a:r>
              <a:rPr sz="1600" b="1">
                <a:solidFill>
                  <a:srgbClr val="FF7800"/>
                </a:solidFill>
              </a:rPr>
              <a:t>05  XR 工作流</a:t>
            </a:r>
            <a:endParaRPr sz="1600" b="1">
              <a:solidFill>
                <a:srgbClr val="FF7800"/>
              </a:solidFill>
            </a:endParaRPr>
          </a:p>
        </p:txBody>
      </p:sp>
      <p:sp>
        <p:nvSpPr>
          <p:cNvPr id="4" name="直接连接符 3"/>
          <p:cNvSpPr>
            <a:spLocks noGrp="1"/>
          </p:cNvSpPr>
          <p:nvPr/>
        </p:nvSpPr>
        <p:spPr>
          <a:xfrm>
            <a:off x="514350" y="1304925"/>
            <a:ext cx="1534795" cy="635"/>
          </a:xfrm>
          <a:prstGeom prst="line">
            <a:avLst/>
          </a:prstGeom>
          <a:noFill/>
          <a:ln w="28575">
            <a:solidFill>
              <a:srgbClr val="FF7800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11029950" y="6438900"/>
            <a:ext cx="6096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r">
              <a:buNone/>
              <a:defRPr sz="900" b="0">
                <a:solidFill>
                  <a:srgbClr val="7587A3"/>
                </a:solidFill>
              </a:defRPr>
            </a:pPr>
            <a:r>
              <a:rPr sz="900" b="0">
                <a:solidFill>
                  <a:srgbClr val="7587A3"/>
                </a:solidFill>
              </a:rPr>
              <a:t>06</a:t>
            </a:r>
            <a:endParaRPr sz="900" b="0">
              <a:solidFill>
                <a:srgbClr val="7587A3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514350" y="1581150"/>
            <a:ext cx="28575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2850" b="1">
                <a:solidFill>
                  <a:srgbClr val="F5F8FF"/>
                </a:solidFill>
              </a:defRPr>
            </a:pPr>
            <a:r>
              <a:rPr sz="2850" b="1">
                <a:solidFill>
                  <a:srgbClr val="F5F8FF"/>
                </a:solidFill>
              </a:rPr>
              <a:t>XR 教学工作流</a:t>
            </a:r>
            <a:endParaRPr sz="2850" b="1">
              <a:solidFill>
                <a:srgbClr val="F5F8FF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514350" y="2076450"/>
            <a:ext cx="5429250" cy="933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2550" b="1">
                <a:solidFill>
                  <a:srgbClr val="F5F8FF"/>
                </a:solidFill>
              </a:defRPr>
            </a:pPr>
            <a:r>
              <a:rPr sz="2550" b="1">
                <a:solidFill>
                  <a:srgbClr val="F5F8FF"/>
                </a:solidFill>
              </a:rPr>
              <a:t>一间教室，完成</a:t>
            </a:r>
            <a:endParaRPr sz="2550" b="1">
              <a:solidFill>
                <a:srgbClr val="F5F8FF"/>
              </a:solidFill>
            </a:endParaRPr>
          </a:p>
          <a:p>
            <a:pPr algn="l">
              <a:buNone/>
              <a:defRPr sz="2550" b="1">
                <a:solidFill>
                  <a:srgbClr val="F5F8FF"/>
                </a:solidFill>
              </a:defRPr>
            </a:pPr>
            <a:r>
              <a:rPr sz="2550" b="1">
                <a:solidFill>
                  <a:srgbClr val="F5F8FF"/>
                </a:solidFill>
              </a:rPr>
              <a:t>从课件到沉浸式成片</a:t>
            </a:r>
            <a:endParaRPr sz="2550" b="1">
              <a:solidFill>
                <a:srgbClr val="F5F8FF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533400" y="3028950"/>
            <a:ext cx="5334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275" b="0">
                <a:solidFill>
                  <a:srgbClr val="AEBBD0"/>
                </a:solidFill>
              </a:defRPr>
            </a:pPr>
            <a:r>
              <a:rPr sz="1275" b="0">
                <a:solidFill>
                  <a:srgbClr val="AEBBD0"/>
                </a:solidFill>
              </a:rPr>
              <a:t>虚拟场景、摄像机跟踪、实时渲染与制播系统共同工作，让老师专注教学，让技术流程稳定可复用。</a:t>
            </a:r>
            <a:endParaRPr sz="1275" b="0">
              <a:solidFill>
                <a:srgbClr val="AEBBD0"/>
              </a:solidFill>
            </a:endParaRPr>
          </a:p>
        </p:txBody>
      </p:sp>
      <p:pic>
        <p:nvPicPr>
          <p:cNvPr id="39" name="图片 38"/>
          <p:cNvPicPr>
            <a:picLocks noChangeAspect="1"/>
          </p:cNvPicPr>
          <p:nvPr/>
        </p:nvPicPr>
        <p:blipFill>
          <a:blip r:embed="rId1"/>
          <a:srcRect l="13131" r="13131"/>
          <a:stretch>
            <a:fillRect/>
          </a:stretch>
        </p:blipFill>
        <p:spPr>
          <a:xfrm>
            <a:off x="6705600" y="1619250"/>
            <a:ext cx="4914900" cy="3143250"/>
          </a:xfrm>
          <a:prstGeom prst="roundRect">
            <a:avLst/>
          </a:prstGeom>
        </p:spPr>
      </p:pic>
      <p:sp>
        <p:nvSpPr>
          <p:cNvPr id="10" name="矩形 9"/>
          <p:cNvSpPr>
            <a:spLocks noGrp="1"/>
          </p:cNvSpPr>
          <p:nvPr/>
        </p:nvSpPr>
        <p:spPr>
          <a:xfrm>
            <a:off x="6705600" y="1619250"/>
            <a:ext cx="285750" cy="3143250"/>
          </a:xfrm>
          <a:prstGeom prst="rect">
            <a:avLst/>
          </a:prstGeom>
          <a:solidFill>
            <a:srgbClr val="030916"/>
          </a:solidFill>
          <a:ln w="0">
            <a:noFill/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6705600" y="4514850"/>
            <a:ext cx="4914900" cy="247650"/>
          </a:xfrm>
          <a:prstGeom prst="rect">
            <a:avLst/>
          </a:prstGeom>
          <a:solidFill>
            <a:srgbClr val="030916"/>
          </a:solidFill>
          <a:ln w="0">
            <a:noFill/>
            <a:prstDash val="solid"/>
          </a:ln>
        </p:spPr>
      </p:sp>
      <p:sp>
        <p:nvSpPr>
          <p:cNvPr id="12" name="矩形 11"/>
          <p:cNvSpPr>
            <a:spLocks noGrp="1"/>
          </p:cNvSpPr>
          <p:nvPr/>
        </p:nvSpPr>
        <p:spPr>
          <a:xfrm>
            <a:off x="571500" y="3829050"/>
            <a:ext cx="45720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350" b="1">
                <a:solidFill>
                  <a:srgbClr val="1479FF"/>
                </a:solidFill>
              </a:defRPr>
            </a:pPr>
            <a:r>
              <a:rPr sz="1350" b="1">
                <a:solidFill>
                  <a:srgbClr val="1479FF"/>
                </a:solidFill>
              </a:rPr>
              <a:t>01</a:t>
            </a:r>
            <a:endParaRPr sz="1350" b="1">
              <a:solidFill>
                <a:srgbClr val="1479FF"/>
              </a:solidFill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1095375" y="3800475"/>
            <a:ext cx="1428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650" b="1">
                <a:solidFill>
                  <a:srgbClr val="F5F8FF"/>
                </a:solidFill>
              </a:defRPr>
            </a:pPr>
            <a:r>
              <a:rPr sz="1650" b="1">
                <a:solidFill>
                  <a:srgbClr val="F5F8FF"/>
                </a:solidFill>
              </a:rPr>
              <a:t>场景准备</a:t>
            </a:r>
            <a:endParaRPr sz="1650" b="1">
              <a:solidFill>
                <a:srgbClr val="F5F8FF"/>
              </a:solidFill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2590800" y="3829050"/>
            <a:ext cx="3333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275" b="0">
                <a:solidFill>
                  <a:srgbClr val="AEBBD0"/>
                </a:solidFill>
              </a:defRPr>
            </a:pPr>
            <a:r>
              <a:rPr sz="1275" b="0">
                <a:solidFill>
                  <a:srgbClr val="AEBBD0"/>
                </a:solidFill>
              </a:rPr>
              <a:t>课程脚本、三维资产与实物教具</a:t>
            </a:r>
            <a:endParaRPr sz="1275" b="0">
              <a:solidFill>
                <a:srgbClr val="AEBBD0"/>
              </a:solidFill>
            </a:endParaRPr>
          </a:p>
        </p:txBody>
      </p:sp>
      <p:sp>
        <p:nvSpPr>
          <p:cNvPr id="15" name="直接连接符 14"/>
          <p:cNvSpPr>
            <a:spLocks noGrp="1"/>
          </p:cNvSpPr>
          <p:nvPr/>
        </p:nvSpPr>
        <p:spPr>
          <a:xfrm>
            <a:off x="790575" y="4200525"/>
            <a:ext cx="9525" cy="0"/>
          </a:xfrm>
          <a:prstGeom prst="line">
            <a:avLst/>
          </a:prstGeom>
          <a:noFill/>
          <a:ln w="19050">
            <a:solidFill>
              <a:srgbClr val="1C4276"/>
            </a:solidFill>
            <a:prstDash val="solid"/>
          </a:ln>
        </p:spPr>
      </p:sp>
      <p:sp>
        <p:nvSpPr>
          <p:cNvPr id="16" name="矩形 15"/>
          <p:cNvSpPr>
            <a:spLocks noGrp="1"/>
          </p:cNvSpPr>
          <p:nvPr/>
        </p:nvSpPr>
        <p:spPr>
          <a:xfrm>
            <a:off x="571500" y="4457700"/>
            <a:ext cx="45720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350" b="1">
                <a:solidFill>
                  <a:srgbClr val="FF7800"/>
                </a:solidFill>
              </a:defRPr>
            </a:pPr>
            <a:r>
              <a:rPr sz="1350" b="1">
                <a:solidFill>
                  <a:srgbClr val="FF7800"/>
                </a:solidFill>
              </a:rPr>
              <a:t>02</a:t>
            </a:r>
            <a:endParaRPr sz="1350" b="1">
              <a:solidFill>
                <a:srgbClr val="FF7800"/>
              </a:solidFill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1095375" y="4429125"/>
            <a:ext cx="1428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650" b="1">
                <a:solidFill>
                  <a:srgbClr val="F5F8FF"/>
                </a:solidFill>
              </a:defRPr>
            </a:pPr>
            <a:r>
              <a:rPr sz="1650" b="1">
                <a:solidFill>
                  <a:srgbClr val="F5F8FF"/>
                </a:solidFill>
              </a:rPr>
              <a:t>跟踪渲染</a:t>
            </a:r>
            <a:endParaRPr sz="1650" b="1">
              <a:solidFill>
                <a:srgbClr val="F5F8FF"/>
              </a:solidFill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2590800" y="4457700"/>
            <a:ext cx="3333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275" b="0">
                <a:solidFill>
                  <a:srgbClr val="AEBBD0"/>
                </a:solidFill>
              </a:defRPr>
            </a:pPr>
            <a:r>
              <a:rPr sz="1275" b="0">
                <a:solidFill>
                  <a:srgbClr val="AEBBD0"/>
                </a:solidFill>
              </a:rPr>
              <a:t>机位、透视、光影实时同步</a:t>
            </a:r>
            <a:endParaRPr sz="1275" b="0">
              <a:solidFill>
                <a:srgbClr val="AEBBD0"/>
              </a:solidFill>
            </a:endParaRPr>
          </a:p>
        </p:txBody>
      </p:sp>
      <p:sp>
        <p:nvSpPr>
          <p:cNvPr id="19" name="直接连接符 18"/>
          <p:cNvSpPr>
            <a:spLocks noGrp="1"/>
          </p:cNvSpPr>
          <p:nvPr/>
        </p:nvSpPr>
        <p:spPr>
          <a:xfrm>
            <a:off x="790575" y="4829175"/>
            <a:ext cx="9525" cy="0"/>
          </a:xfrm>
          <a:prstGeom prst="line">
            <a:avLst/>
          </a:prstGeom>
          <a:noFill/>
          <a:ln w="19050">
            <a:solidFill>
              <a:srgbClr val="1C4276"/>
            </a:solidFill>
            <a:prstDash val="solid"/>
          </a:ln>
        </p:spPr>
      </p:sp>
      <p:sp>
        <p:nvSpPr>
          <p:cNvPr id="20" name="矩形 19"/>
          <p:cNvSpPr>
            <a:spLocks noGrp="1"/>
          </p:cNvSpPr>
          <p:nvPr/>
        </p:nvSpPr>
        <p:spPr>
          <a:xfrm>
            <a:off x="571500" y="5086350"/>
            <a:ext cx="45720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350" b="1">
                <a:solidFill>
                  <a:srgbClr val="1479FF"/>
                </a:solidFill>
              </a:defRPr>
            </a:pPr>
            <a:r>
              <a:rPr sz="1350" b="1">
                <a:solidFill>
                  <a:srgbClr val="1479FF"/>
                </a:solidFill>
              </a:rPr>
              <a:t>03</a:t>
            </a:r>
            <a:endParaRPr sz="1350" b="1">
              <a:solidFill>
                <a:srgbClr val="1479FF"/>
              </a:solidFill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1095375" y="5057775"/>
            <a:ext cx="1428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650" b="1">
                <a:solidFill>
                  <a:srgbClr val="F5F8FF"/>
                </a:solidFill>
              </a:defRPr>
            </a:pPr>
            <a:r>
              <a:rPr sz="1650" b="1">
                <a:solidFill>
                  <a:srgbClr val="F5F8FF"/>
                </a:solidFill>
              </a:rPr>
              <a:t>沉浸授课</a:t>
            </a:r>
            <a:endParaRPr sz="1650" b="1">
              <a:solidFill>
                <a:srgbClr val="F5F8FF"/>
              </a:solidFill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2590800" y="5086350"/>
            <a:ext cx="3333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275" b="0">
                <a:solidFill>
                  <a:srgbClr val="AEBBD0"/>
                </a:solidFill>
              </a:defRPr>
            </a:pPr>
            <a:r>
              <a:rPr sz="1275" b="0">
                <a:solidFill>
                  <a:srgbClr val="AEBBD0"/>
                </a:solidFill>
              </a:rPr>
              <a:t>教师讲解、学生观察与互动</a:t>
            </a:r>
            <a:endParaRPr sz="1275" b="0">
              <a:solidFill>
                <a:srgbClr val="AEBBD0"/>
              </a:solidFill>
            </a:endParaRPr>
          </a:p>
        </p:txBody>
      </p:sp>
      <p:sp>
        <p:nvSpPr>
          <p:cNvPr id="23" name="直接连接符 22"/>
          <p:cNvSpPr>
            <a:spLocks noGrp="1"/>
          </p:cNvSpPr>
          <p:nvPr/>
        </p:nvSpPr>
        <p:spPr>
          <a:xfrm>
            <a:off x="790575" y="5457825"/>
            <a:ext cx="9525" cy="0"/>
          </a:xfrm>
          <a:prstGeom prst="line">
            <a:avLst/>
          </a:prstGeom>
          <a:noFill/>
          <a:ln w="19050">
            <a:solidFill>
              <a:srgbClr val="1C4276"/>
            </a:solidFill>
            <a:prstDash val="solid"/>
          </a:ln>
        </p:spPr>
      </p:sp>
      <p:sp>
        <p:nvSpPr>
          <p:cNvPr id="24" name="矩形 23"/>
          <p:cNvSpPr>
            <a:spLocks noGrp="1"/>
          </p:cNvSpPr>
          <p:nvPr/>
        </p:nvSpPr>
        <p:spPr>
          <a:xfrm>
            <a:off x="571500" y="5715000"/>
            <a:ext cx="45720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350" b="1">
                <a:solidFill>
                  <a:srgbClr val="1479FF"/>
                </a:solidFill>
              </a:defRPr>
            </a:pPr>
            <a:r>
              <a:rPr sz="1350" b="1">
                <a:solidFill>
                  <a:srgbClr val="1479FF"/>
                </a:solidFill>
              </a:rPr>
              <a:t>04</a:t>
            </a:r>
            <a:endParaRPr sz="1350" b="1">
              <a:solidFill>
                <a:srgbClr val="1479FF"/>
              </a:solidFill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1095375" y="5686425"/>
            <a:ext cx="1428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650" b="1">
                <a:solidFill>
                  <a:srgbClr val="F5F8FF"/>
                </a:solidFill>
              </a:defRPr>
            </a:pPr>
            <a:r>
              <a:rPr sz="1650" b="1">
                <a:solidFill>
                  <a:srgbClr val="F5F8FF"/>
                </a:solidFill>
              </a:rPr>
              <a:t>录制发布</a:t>
            </a:r>
            <a:endParaRPr sz="1650" b="1">
              <a:solidFill>
                <a:srgbClr val="F5F8FF"/>
              </a:solidFill>
            </a:endParaRPr>
          </a:p>
        </p:txBody>
      </p:sp>
      <p:sp>
        <p:nvSpPr>
          <p:cNvPr id="26" name="矩形 25"/>
          <p:cNvSpPr>
            <a:spLocks noGrp="1"/>
          </p:cNvSpPr>
          <p:nvPr/>
        </p:nvSpPr>
        <p:spPr>
          <a:xfrm>
            <a:off x="2590800" y="5715000"/>
            <a:ext cx="3333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275" b="0">
                <a:solidFill>
                  <a:srgbClr val="AEBBD0"/>
                </a:solidFill>
              </a:defRPr>
            </a:pPr>
            <a:r>
              <a:rPr sz="1275" b="0">
                <a:solidFill>
                  <a:srgbClr val="AEBBD0"/>
                </a:solidFill>
              </a:rPr>
              <a:t>形成课程片、实训片和直播</a:t>
            </a:r>
            <a:endParaRPr sz="1275" b="0">
              <a:solidFill>
                <a:srgbClr val="AEBBD0"/>
              </a:solidFill>
            </a:endParaRPr>
          </a:p>
        </p:txBody>
      </p:sp>
      <p:sp>
        <p:nvSpPr>
          <p:cNvPr id="27" name="圆角矩形 26"/>
          <p:cNvSpPr>
            <a:spLocks noGrp="1"/>
          </p:cNvSpPr>
          <p:nvPr/>
        </p:nvSpPr>
        <p:spPr>
          <a:xfrm>
            <a:off x="6705600" y="5048250"/>
            <a:ext cx="4914900" cy="533400"/>
          </a:xfrm>
          <a:prstGeom prst="roundRect">
            <a:avLst>
              <a:gd name="adj" fmla="val 21429"/>
            </a:avLst>
          </a:prstGeom>
          <a:solidFill>
            <a:srgbClr val="0B1B34"/>
          </a:solidFill>
          <a:ln w="9525">
            <a:solidFill>
              <a:srgbClr val="1C4276"/>
            </a:solidFill>
            <a:prstDash val="solid"/>
          </a:ln>
        </p:spPr>
      </p:sp>
      <p:sp>
        <p:nvSpPr>
          <p:cNvPr id="28" name="矩形 27"/>
          <p:cNvSpPr>
            <a:spLocks noGrp="1"/>
          </p:cNvSpPr>
          <p:nvPr/>
        </p:nvSpPr>
        <p:spPr>
          <a:xfrm>
            <a:off x="6867525" y="5191125"/>
            <a:ext cx="4572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ctr">
              <a:buNone/>
              <a:defRPr sz="1350" b="1">
                <a:solidFill>
                  <a:srgbClr val="FF7800"/>
                </a:solidFill>
              </a:defRPr>
            </a:pPr>
            <a:r>
              <a:rPr sz="1350" b="1">
                <a:solidFill>
                  <a:srgbClr val="FF7800"/>
                </a:solidFill>
              </a:rPr>
              <a:t>幕后是系统协同，镜头里是完整的知识世界</a:t>
            </a:r>
            <a:endParaRPr sz="1350" b="1">
              <a:solidFill>
                <a:srgbClr val="FF7800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6877685" y="323850"/>
            <a:ext cx="3810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r">
              <a:buNone/>
              <a:defRPr sz="975" b="0">
                <a:solidFill>
                  <a:srgbClr val="AEBBD0"/>
                </a:solidFill>
              </a:defRPr>
            </a:pPr>
            <a:r>
              <a:rPr sz="975" b="0">
                <a:solidFill>
                  <a:srgbClr val="AEBBD0"/>
                </a:solidFill>
              </a:rPr>
              <a:t>盛世飞扬  |  SSFY XR Education Solution</a:t>
            </a:r>
            <a:endParaRPr sz="975" b="0">
              <a:solidFill>
                <a:srgbClr val="AEBBD0"/>
              </a:solidFill>
            </a:endParaRPr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2440" y="116840"/>
            <a:ext cx="1078865" cy="962025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" y="-76835"/>
            <a:ext cx="1344930" cy="110172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132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矩形 2"/>
          <p:cNvSpPr>
            <a:spLocks noGrp="1"/>
          </p:cNvSpPr>
          <p:nvPr/>
        </p:nvSpPr>
        <p:spPr>
          <a:xfrm>
            <a:off x="514350" y="956945"/>
            <a:ext cx="3429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050" b="1">
                <a:solidFill>
                  <a:srgbClr val="FF7800"/>
                </a:solidFill>
              </a:defRPr>
            </a:pPr>
            <a:r>
              <a:rPr sz="1600" b="1">
                <a:solidFill>
                  <a:srgbClr val="FF7800"/>
                </a:solidFill>
              </a:rPr>
              <a:t>06  教学与实训</a:t>
            </a:r>
            <a:endParaRPr sz="1600" b="1">
              <a:solidFill>
                <a:srgbClr val="FF7800"/>
              </a:solidFill>
            </a:endParaRPr>
          </a:p>
        </p:txBody>
      </p:sp>
      <p:sp>
        <p:nvSpPr>
          <p:cNvPr id="4" name="直接连接符 3"/>
          <p:cNvSpPr>
            <a:spLocks noGrp="1"/>
          </p:cNvSpPr>
          <p:nvPr/>
        </p:nvSpPr>
        <p:spPr>
          <a:xfrm>
            <a:off x="514350" y="1304925"/>
            <a:ext cx="1616075" cy="635"/>
          </a:xfrm>
          <a:prstGeom prst="line">
            <a:avLst/>
          </a:prstGeom>
          <a:noFill/>
          <a:ln w="28575">
            <a:solidFill>
              <a:srgbClr val="FF7800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11029950" y="6438900"/>
            <a:ext cx="6096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r">
              <a:buNone/>
              <a:defRPr sz="900" b="0">
                <a:solidFill>
                  <a:srgbClr val="7587A3"/>
                </a:solidFill>
              </a:defRPr>
            </a:pPr>
            <a:r>
              <a:rPr sz="900" b="0">
                <a:solidFill>
                  <a:srgbClr val="7587A3"/>
                </a:solidFill>
              </a:rPr>
              <a:t>07</a:t>
            </a:r>
            <a:endParaRPr sz="900" b="0">
              <a:solidFill>
                <a:srgbClr val="7587A3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514350" y="1562100"/>
            <a:ext cx="676275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3150" b="1">
                <a:solidFill>
                  <a:srgbClr val="F5F8FF"/>
                </a:solidFill>
              </a:defRPr>
            </a:pPr>
            <a:r>
              <a:rPr sz="3150" b="1">
                <a:solidFill>
                  <a:srgbClr val="F5F8FF"/>
                </a:solidFill>
              </a:rPr>
              <a:t>让教学与实训，进入真实场景</a:t>
            </a:r>
            <a:endParaRPr sz="3150" b="1">
              <a:solidFill>
                <a:srgbClr val="F5F8FF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533400" y="2266950"/>
            <a:ext cx="6858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500" b="0">
                <a:solidFill>
                  <a:srgbClr val="AEBBD0"/>
                </a:solidFill>
              </a:defRPr>
            </a:pPr>
            <a:r>
              <a:rPr sz="1500" b="0">
                <a:solidFill>
                  <a:srgbClr val="AEBBD0"/>
                </a:solidFill>
              </a:rPr>
              <a:t>左：历史知识在场景中理解｜右：工业流程在安全环境中练习</a:t>
            </a:r>
            <a:endParaRPr sz="1500" b="0">
              <a:solidFill>
                <a:srgbClr val="AEBBD0"/>
              </a:solidFill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rcRect t="11632" b="11632"/>
          <a:stretch>
            <a:fillRect/>
          </a:stretch>
        </p:blipFill>
        <p:spPr>
          <a:xfrm>
            <a:off x="514350" y="3219450"/>
            <a:ext cx="5257800" cy="2000250"/>
          </a:xfrm>
          <a:prstGeom prst="round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2"/>
          <a:srcRect t="9664" b="9664"/>
          <a:stretch>
            <a:fillRect/>
          </a:stretch>
        </p:blipFill>
        <p:spPr>
          <a:xfrm>
            <a:off x="6419850" y="3219450"/>
            <a:ext cx="5257800" cy="2000250"/>
          </a:xfrm>
          <a:prstGeom prst="roundRect">
            <a:avLst/>
          </a:prstGeom>
        </p:spPr>
      </p:pic>
      <p:sp>
        <p:nvSpPr>
          <p:cNvPr id="11" name="矩形 10"/>
          <p:cNvSpPr>
            <a:spLocks noGrp="1"/>
          </p:cNvSpPr>
          <p:nvPr/>
        </p:nvSpPr>
        <p:spPr>
          <a:xfrm>
            <a:off x="685800" y="5429250"/>
            <a:ext cx="2000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875" b="1">
                <a:solidFill>
                  <a:srgbClr val="54B8FF"/>
                </a:solidFill>
              </a:defRPr>
            </a:pPr>
            <a:r>
              <a:rPr sz="1875" b="1">
                <a:solidFill>
                  <a:srgbClr val="54B8FF"/>
                </a:solidFill>
              </a:rPr>
              <a:t>场景化教学</a:t>
            </a:r>
            <a:endParaRPr sz="1875" b="1">
              <a:solidFill>
                <a:srgbClr val="54B8FF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685800" y="5810250"/>
            <a:ext cx="48577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275" b="0">
                <a:solidFill>
                  <a:srgbClr val="AEBBD0"/>
                </a:solidFill>
              </a:defRPr>
            </a:pPr>
            <a:r>
              <a:rPr sz="1275" b="0">
                <a:solidFill>
                  <a:srgbClr val="AEBBD0"/>
                </a:solidFill>
              </a:rPr>
              <a:t>在古迹、太空、人体等环境中观察结构、尺度与关系。</a:t>
            </a:r>
            <a:endParaRPr sz="1275" b="0">
              <a:solidFill>
                <a:srgbClr val="AEBBD0"/>
              </a:solidFill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6591300" y="5429250"/>
            <a:ext cx="2000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875" b="1">
                <a:solidFill>
                  <a:srgbClr val="FF7800"/>
                </a:solidFill>
              </a:defRPr>
            </a:pPr>
            <a:r>
              <a:rPr sz="1875" b="1">
                <a:solidFill>
                  <a:srgbClr val="FF7800"/>
                </a:solidFill>
              </a:rPr>
              <a:t>沉浸式实训</a:t>
            </a:r>
            <a:endParaRPr sz="1875" b="1">
              <a:solidFill>
                <a:srgbClr val="FF7800"/>
              </a:solidFill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6591300" y="5810250"/>
            <a:ext cx="48577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275" b="0">
                <a:solidFill>
                  <a:srgbClr val="AEBBD0"/>
                </a:solidFill>
              </a:defRPr>
            </a:pPr>
            <a:r>
              <a:rPr sz="1275" b="0">
                <a:solidFill>
                  <a:srgbClr val="AEBBD0"/>
                </a:solidFill>
              </a:rPr>
              <a:t>在飞机、机械、汽车等工业场景中完成规范操作与协作。</a:t>
            </a:r>
            <a:endParaRPr sz="1275" b="0">
              <a:solidFill>
                <a:srgbClr val="AEBBD0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6877685" y="323850"/>
            <a:ext cx="3810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r">
              <a:buNone/>
              <a:defRPr sz="975" b="0">
                <a:solidFill>
                  <a:srgbClr val="AEBBD0"/>
                </a:solidFill>
              </a:defRPr>
            </a:pPr>
            <a:r>
              <a:rPr sz="975" b="0">
                <a:solidFill>
                  <a:srgbClr val="AEBBD0"/>
                </a:solidFill>
              </a:rPr>
              <a:t>盛世飞扬  |  SSFY XR Education Solution</a:t>
            </a:r>
            <a:endParaRPr sz="975" b="0">
              <a:solidFill>
                <a:srgbClr val="AEBBD0"/>
              </a:solidFill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2440" y="116840"/>
            <a:ext cx="1078865" cy="96202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" y="-76835"/>
            <a:ext cx="1344930" cy="110172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91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矩形 2"/>
          <p:cNvSpPr>
            <a:spLocks noGrp="1"/>
          </p:cNvSpPr>
          <p:nvPr/>
        </p:nvSpPr>
        <p:spPr>
          <a:xfrm>
            <a:off x="514350" y="956945"/>
            <a:ext cx="3429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050" b="1">
                <a:solidFill>
                  <a:srgbClr val="FF7800"/>
                </a:solidFill>
              </a:defRPr>
            </a:pPr>
            <a:r>
              <a:rPr sz="1600" b="1">
                <a:solidFill>
                  <a:srgbClr val="FF7800"/>
                </a:solidFill>
              </a:rPr>
              <a:t>07  内容生产</a:t>
            </a:r>
            <a:endParaRPr sz="1600" b="1">
              <a:solidFill>
                <a:srgbClr val="FF7800"/>
              </a:solidFill>
            </a:endParaRPr>
          </a:p>
        </p:txBody>
      </p:sp>
      <p:sp>
        <p:nvSpPr>
          <p:cNvPr id="4" name="直接连接符 3"/>
          <p:cNvSpPr>
            <a:spLocks noGrp="1"/>
          </p:cNvSpPr>
          <p:nvPr/>
        </p:nvSpPr>
        <p:spPr>
          <a:xfrm>
            <a:off x="514350" y="1304925"/>
            <a:ext cx="1428750" cy="635"/>
          </a:xfrm>
          <a:prstGeom prst="line">
            <a:avLst/>
          </a:prstGeom>
          <a:noFill/>
          <a:ln w="28575">
            <a:solidFill>
              <a:srgbClr val="FF7800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11029950" y="6438900"/>
            <a:ext cx="6096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r">
              <a:buNone/>
              <a:defRPr sz="900" b="0">
                <a:solidFill>
                  <a:srgbClr val="7587A3"/>
                </a:solidFill>
              </a:defRPr>
            </a:pPr>
            <a:r>
              <a:rPr sz="900" b="0">
                <a:solidFill>
                  <a:srgbClr val="7587A3"/>
                </a:solidFill>
              </a:rPr>
              <a:t>08</a:t>
            </a:r>
            <a:endParaRPr sz="900" b="0">
              <a:solidFill>
                <a:srgbClr val="7587A3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514350" y="1504950"/>
            <a:ext cx="7239000" cy="914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3000" b="1">
                <a:solidFill>
                  <a:srgbClr val="F5F8FF"/>
                </a:solidFill>
              </a:defRPr>
            </a:pPr>
            <a:r>
              <a:rPr sz="3000" b="1">
                <a:solidFill>
                  <a:srgbClr val="F5F8FF"/>
                </a:solidFill>
              </a:rPr>
              <a:t>XR 教室，也是学校的数字课程生产中心</a:t>
            </a:r>
            <a:endParaRPr sz="3000" b="1">
              <a:solidFill>
                <a:srgbClr val="F5F8FF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533400" y="2428875"/>
            <a:ext cx="6667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425" b="0">
                <a:solidFill>
                  <a:srgbClr val="AEBBD0"/>
                </a:solidFill>
              </a:defRPr>
            </a:pPr>
            <a:r>
              <a:rPr sz="1425" b="0">
                <a:solidFill>
                  <a:srgbClr val="AEBBD0"/>
                </a:solidFill>
              </a:rPr>
              <a:t>每一次沉浸授课和实训，都能直接录制为可复用、可传播的教学成果。</a:t>
            </a:r>
            <a:endParaRPr sz="1425" b="0">
              <a:solidFill>
                <a:srgbClr val="AEBBD0"/>
              </a:solidFill>
            </a:endParaRP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1"/>
          <a:srcRect t="829" b="829"/>
          <a:stretch>
            <a:fillRect/>
          </a:stretch>
        </p:blipFill>
        <p:spPr>
          <a:xfrm>
            <a:off x="514350" y="3095625"/>
            <a:ext cx="6572250" cy="3048000"/>
          </a:xfrm>
          <a:prstGeom prst="roundRect">
            <a:avLst/>
          </a:prstGeom>
        </p:spPr>
      </p:pic>
      <p:sp>
        <p:nvSpPr>
          <p:cNvPr id="9" name="矩形 8"/>
          <p:cNvSpPr>
            <a:spLocks noGrp="1"/>
          </p:cNvSpPr>
          <p:nvPr/>
        </p:nvSpPr>
        <p:spPr>
          <a:xfrm>
            <a:off x="7562850" y="3086100"/>
            <a:ext cx="4191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350" b="1">
                <a:solidFill>
                  <a:srgbClr val="54B8FF"/>
                </a:solidFill>
              </a:defRPr>
            </a:pPr>
            <a:r>
              <a:rPr sz="1350" b="1">
                <a:solidFill>
                  <a:srgbClr val="54B8FF"/>
                </a:solidFill>
              </a:rPr>
              <a:t>01</a:t>
            </a:r>
            <a:endParaRPr sz="1350" b="1">
              <a:solidFill>
                <a:srgbClr val="54B8FF"/>
              </a:solidFill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8096250" y="3067050"/>
            <a:ext cx="1428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725" b="1">
                <a:solidFill>
                  <a:srgbClr val="F5F8FF"/>
                </a:solidFill>
              </a:defRPr>
            </a:pPr>
            <a:r>
              <a:rPr sz="1725" b="1">
                <a:solidFill>
                  <a:srgbClr val="F5F8FF"/>
                </a:solidFill>
              </a:rPr>
              <a:t>沉浸课程</a:t>
            </a:r>
            <a:endParaRPr sz="1725" b="1">
              <a:solidFill>
                <a:srgbClr val="F5F8FF"/>
              </a:solidFill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8096250" y="3419475"/>
            <a:ext cx="3429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200" b="0">
                <a:solidFill>
                  <a:srgbClr val="AEBBD0"/>
                </a:solidFill>
              </a:defRPr>
            </a:pPr>
            <a:r>
              <a:rPr sz="1200" b="0">
                <a:solidFill>
                  <a:srgbClr val="AEBBD0"/>
                </a:solidFill>
              </a:rPr>
              <a:t>历史、科学与专业核心课</a:t>
            </a:r>
            <a:endParaRPr sz="1200" b="0">
              <a:solidFill>
                <a:srgbClr val="AEBBD0"/>
              </a:solidFill>
            </a:endParaRPr>
          </a:p>
        </p:txBody>
      </p:sp>
      <p:sp>
        <p:nvSpPr>
          <p:cNvPr id="12" name="直接连接符 11"/>
          <p:cNvSpPr>
            <a:spLocks noGrp="1"/>
          </p:cNvSpPr>
          <p:nvPr/>
        </p:nvSpPr>
        <p:spPr>
          <a:xfrm>
            <a:off x="8096250" y="3762375"/>
            <a:ext cx="3333750" cy="0"/>
          </a:xfrm>
          <a:prstGeom prst="line">
            <a:avLst/>
          </a:prstGeom>
          <a:noFill/>
          <a:ln w="9525">
            <a:solidFill>
              <a:srgbClr val="1C4276"/>
            </a:solidFill>
            <a:prstDash val="solid"/>
          </a:ln>
        </p:spPr>
      </p:sp>
      <p:sp>
        <p:nvSpPr>
          <p:cNvPr id="13" name="矩形 12"/>
          <p:cNvSpPr>
            <a:spLocks noGrp="1"/>
          </p:cNvSpPr>
          <p:nvPr/>
        </p:nvSpPr>
        <p:spPr>
          <a:xfrm>
            <a:off x="7562850" y="3867150"/>
            <a:ext cx="4191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350" b="1">
                <a:solidFill>
                  <a:srgbClr val="54B8FF"/>
                </a:solidFill>
              </a:defRPr>
            </a:pPr>
            <a:r>
              <a:rPr sz="1350" b="1">
                <a:solidFill>
                  <a:srgbClr val="54B8FF"/>
                </a:solidFill>
              </a:rPr>
              <a:t>02</a:t>
            </a:r>
            <a:endParaRPr sz="1350" b="1">
              <a:solidFill>
                <a:srgbClr val="54B8FF"/>
              </a:solidFill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8096250" y="3848100"/>
            <a:ext cx="1428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725" b="1">
                <a:solidFill>
                  <a:srgbClr val="F5F8FF"/>
                </a:solidFill>
              </a:defRPr>
            </a:pPr>
            <a:r>
              <a:rPr sz="1725" b="1">
                <a:solidFill>
                  <a:srgbClr val="F5F8FF"/>
                </a:solidFill>
              </a:rPr>
              <a:t>实训成片</a:t>
            </a:r>
            <a:endParaRPr sz="1725" b="1">
              <a:solidFill>
                <a:srgbClr val="F5F8FF"/>
              </a:solidFill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8096250" y="4200525"/>
            <a:ext cx="3429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200" b="0">
                <a:solidFill>
                  <a:srgbClr val="AEBBD0"/>
                </a:solidFill>
              </a:defRPr>
            </a:pPr>
            <a:r>
              <a:rPr sz="1200" b="0">
                <a:solidFill>
                  <a:srgbClr val="AEBBD0"/>
                </a:solidFill>
              </a:rPr>
              <a:t>操作演示、技能训练与复盘</a:t>
            </a:r>
            <a:endParaRPr sz="1200" b="0">
              <a:solidFill>
                <a:srgbClr val="AEBBD0"/>
              </a:solidFill>
            </a:endParaRPr>
          </a:p>
        </p:txBody>
      </p:sp>
      <p:sp>
        <p:nvSpPr>
          <p:cNvPr id="16" name="直接连接符 15"/>
          <p:cNvSpPr>
            <a:spLocks noGrp="1"/>
          </p:cNvSpPr>
          <p:nvPr/>
        </p:nvSpPr>
        <p:spPr>
          <a:xfrm>
            <a:off x="8096250" y="4543425"/>
            <a:ext cx="3333750" cy="0"/>
          </a:xfrm>
          <a:prstGeom prst="line">
            <a:avLst/>
          </a:prstGeom>
          <a:noFill/>
          <a:ln w="9525">
            <a:solidFill>
              <a:srgbClr val="1C4276"/>
            </a:solidFill>
            <a:prstDash val="solid"/>
          </a:ln>
        </p:spPr>
      </p:sp>
      <p:sp>
        <p:nvSpPr>
          <p:cNvPr id="17" name="矩形 16"/>
          <p:cNvSpPr>
            <a:spLocks noGrp="1"/>
          </p:cNvSpPr>
          <p:nvPr/>
        </p:nvSpPr>
        <p:spPr>
          <a:xfrm>
            <a:off x="7562850" y="4648200"/>
            <a:ext cx="4191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350" b="1">
                <a:solidFill>
                  <a:srgbClr val="FF7800"/>
                </a:solidFill>
              </a:defRPr>
            </a:pPr>
            <a:r>
              <a:rPr sz="1350" b="1">
                <a:solidFill>
                  <a:srgbClr val="FF7800"/>
                </a:solidFill>
              </a:rPr>
              <a:t>03</a:t>
            </a:r>
            <a:endParaRPr sz="1350" b="1">
              <a:solidFill>
                <a:srgbClr val="FF7800"/>
              </a:solidFill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8096250" y="4629150"/>
            <a:ext cx="1428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725" b="1">
                <a:solidFill>
                  <a:srgbClr val="F5F8FF"/>
                </a:solidFill>
              </a:defRPr>
            </a:pPr>
            <a:r>
              <a:rPr sz="1725" b="1">
                <a:solidFill>
                  <a:srgbClr val="F5F8FF"/>
                </a:solidFill>
              </a:rPr>
              <a:t>学生作品</a:t>
            </a:r>
            <a:endParaRPr sz="1725" b="1">
              <a:solidFill>
                <a:srgbClr val="F5F8FF"/>
              </a:solidFill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8096250" y="4981575"/>
            <a:ext cx="3429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200" b="0">
                <a:solidFill>
                  <a:srgbClr val="AEBBD0"/>
                </a:solidFill>
              </a:defRPr>
            </a:pPr>
            <a:r>
              <a:rPr sz="1200" b="0">
                <a:solidFill>
                  <a:srgbClr val="AEBBD0"/>
                </a:solidFill>
              </a:rPr>
              <a:t>策划、拍摄、导播与包装</a:t>
            </a:r>
            <a:endParaRPr sz="1200" b="0">
              <a:solidFill>
                <a:srgbClr val="AEBBD0"/>
              </a:solidFill>
            </a:endParaRPr>
          </a:p>
        </p:txBody>
      </p:sp>
      <p:sp>
        <p:nvSpPr>
          <p:cNvPr id="20" name="直接连接符 19"/>
          <p:cNvSpPr>
            <a:spLocks noGrp="1"/>
          </p:cNvSpPr>
          <p:nvPr/>
        </p:nvSpPr>
        <p:spPr>
          <a:xfrm>
            <a:off x="8096250" y="5324475"/>
            <a:ext cx="3333750" cy="0"/>
          </a:xfrm>
          <a:prstGeom prst="line">
            <a:avLst/>
          </a:prstGeom>
          <a:noFill/>
          <a:ln w="9525">
            <a:solidFill>
              <a:srgbClr val="1C4276"/>
            </a:solidFill>
            <a:prstDash val="solid"/>
          </a:ln>
        </p:spPr>
      </p:sp>
      <p:sp>
        <p:nvSpPr>
          <p:cNvPr id="21" name="矩形 20"/>
          <p:cNvSpPr>
            <a:spLocks noGrp="1"/>
          </p:cNvSpPr>
          <p:nvPr/>
        </p:nvSpPr>
        <p:spPr>
          <a:xfrm>
            <a:off x="7562850" y="5429250"/>
            <a:ext cx="4191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350" b="1">
                <a:solidFill>
                  <a:srgbClr val="54B8FF"/>
                </a:solidFill>
              </a:defRPr>
            </a:pPr>
            <a:r>
              <a:rPr sz="1350" b="1">
                <a:solidFill>
                  <a:srgbClr val="54B8FF"/>
                </a:solidFill>
              </a:rPr>
              <a:t>04</a:t>
            </a:r>
            <a:endParaRPr sz="1350" b="1">
              <a:solidFill>
                <a:srgbClr val="54B8FF"/>
              </a:solidFill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8096250" y="5410200"/>
            <a:ext cx="1428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725" b="1">
                <a:solidFill>
                  <a:srgbClr val="F5F8FF"/>
                </a:solidFill>
              </a:defRPr>
            </a:pPr>
            <a:r>
              <a:rPr sz="1725" b="1">
                <a:solidFill>
                  <a:srgbClr val="F5F8FF"/>
                </a:solidFill>
              </a:rPr>
              <a:t>校园传播</a:t>
            </a:r>
            <a:endParaRPr sz="1725" b="1">
              <a:solidFill>
                <a:srgbClr val="F5F8FF"/>
              </a:solidFill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8096250" y="5762625"/>
            <a:ext cx="3429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200" b="0">
                <a:solidFill>
                  <a:srgbClr val="AEBBD0"/>
                </a:solidFill>
              </a:defRPr>
            </a:pPr>
            <a:r>
              <a:rPr sz="1200" b="0">
                <a:solidFill>
                  <a:srgbClr val="AEBBD0"/>
                </a:solidFill>
              </a:rPr>
              <a:t>专业展示、开放日与直播节目</a:t>
            </a:r>
            <a:endParaRPr sz="1200" b="0">
              <a:solidFill>
                <a:srgbClr val="AEBBD0"/>
              </a:solidFill>
            </a:endParaRPr>
          </a:p>
        </p:txBody>
      </p:sp>
      <p:sp>
        <p:nvSpPr>
          <p:cNvPr id="24" name="直接连接符 23"/>
          <p:cNvSpPr>
            <a:spLocks noGrp="1"/>
          </p:cNvSpPr>
          <p:nvPr/>
        </p:nvSpPr>
        <p:spPr>
          <a:xfrm>
            <a:off x="8096250" y="6105525"/>
            <a:ext cx="3333750" cy="0"/>
          </a:xfrm>
          <a:prstGeom prst="line">
            <a:avLst/>
          </a:prstGeom>
          <a:noFill/>
          <a:ln w="9525">
            <a:solidFill>
              <a:srgbClr val="1C4276"/>
            </a:solidFill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6877685" y="323850"/>
            <a:ext cx="3810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r">
              <a:buNone/>
              <a:defRPr sz="975" b="0">
                <a:solidFill>
                  <a:srgbClr val="AEBBD0"/>
                </a:solidFill>
              </a:defRPr>
            </a:pPr>
            <a:r>
              <a:rPr sz="975" b="0">
                <a:solidFill>
                  <a:srgbClr val="AEBBD0"/>
                </a:solidFill>
              </a:rPr>
              <a:t>盛世飞扬  |  SSFY XR Education Solution</a:t>
            </a:r>
            <a:endParaRPr sz="975" b="0">
              <a:solidFill>
                <a:srgbClr val="AEBBD0"/>
              </a:solidFill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2440" y="116840"/>
            <a:ext cx="1078865" cy="962025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" y="-76835"/>
            <a:ext cx="1344930" cy="110172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132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矩形 2"/>
          <p:cNvSpPr>
            <a:spLocks noGrp="1"/>
          </p:cNvSpPr>
          <p:nvPr/>
        </p:nvSpPr>
        <p:spPr>
          <a:xfrm>
            <a:off x="514350" y="956945"/>
            <a:ext cx="3429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050" b="1">
                <a:solidFill>
                  <a:srgbClr val="FF7800"/>
                </a:solidFill>
              </a:defRPr>
            </a:pPr>
            <a:r>
              <a:rPr sz="1600" b="1">
                <a:solidFill>
                  <a:srgbClr val="FF7800"/>
                </a:solidFill>
              </a:rPr>
              <a:t>08  适配专业</a:t>
            </a:r>
            <a:endParaRPr sz="1600" b="1">
              <a:solidFill>
                <a:srgbClr val="FF7800"/>
              </a:solidFill>
            </a:endParaRPr>
          </a:p>
        </p:txBody>
      </p:sp>
      <p:sp>
        <p:nvSpPr>
          <p:cNvPr id="4" name="直接连接符 3"/>
          <p:cNvSpPr>
            <a:spLocks noGrp="1"/>
          </p:cNvSpPr>
          <p:nvPr/>
        </p:nvSpPr>
        <p:spPr>
          <a:xfrm>
            <a:off x="514350" y="1304290"/>
            <a:ext cx="1391285" cy="1270"/>
          </a:xfrm>
          <a:prstGeom prst="line">
            <a:avLst/>
          </a:prstGeom>
          <a:noFill/>
          <a:ln w="28575">
            <a:solidFill>
              <a:srgbClr val="FF7800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11029950" y="6438900"/>
            <a:ext cx="6096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r">
              <a:buNone/>
              <a:defRPr sz="900" b="0">
                <a:solidFill>
                  <a:srgbClr val="7587A3"/>
                </a:solidFill>
              </a:defRPr>
            </a:pPr>
            <a:r>
              <a:rPr sz="900" b="0">
                <a:solidFill>
                  <a:srgbClr val="7587A3"/>
                </a:solidFill>
              </a:rPr>
              <a:t>09</a:t>
            </a:r>
            <a:endParaRPr sz="900" b="0">
              <a:solidFill>
                <a:srgbClr val="7587A3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514350" y="1504950"/>
            <a:ext cx="7239000" cy="914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3000" b="1">
                <a:solidFill>
                  <a:srgbClr val="F5F8FF"/>
                </a:solidFill>
              </a:defRPr>
            </a:pPr>
            <a:r>
              <a:rPr sz="3000" b="1">
                <a:solidFill>
                  <a:srgbClr val="F5F8FF"/>
                </a:solidFill>
              </a:rPr>
              <a:t>一套平台，服务多专业的场景化教学</a:t>
            </a:r>
            <a:endParaRPr sz="3000" b="1">
              <a:solidFill>
                <a:srgbClr val="F5F8FF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533400" y="2428875"/>
            <a:ext cx="6667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425" b="0">
                <a:solidFill>
                  <a:srgbClr val="AEBBD0"/>
                </a:solidFill>
              </a:defRPr>
            </a:pPr>
            <a:r>
              <a:rPr sz="1425" b="0">
                <a:solidFill>
                  <a:srgbClr val="AEBBD0"/>
                </a:solidFill>
              </a:rPr>
              <a:t>共享虚拟场景、制播流程与课程资产，按专业持续扩展内容。</a:t>
            </a:r>
            <a:endParaRPr sz="1425" b="0">
              <a:solidFill>
                <a:srgbClr val="AEBBD0"/>
              </a:solidFill>
            </a:endParaRPr>
          </a:p>
        </p:txBody>
      </p:sp>
      <p:pic>
        <p:nvPicPr>
          <p:cNvPr id="36" name="图片 35"/>
          <p:cNvPicPr>
            <a:picLocks noChangeAspect="1"/>
          </p:cNvPicPr>
          <p:nvPr/>
        </p:nvPicPr>
        <p:blipFill>
          <a:blip r:embed="rId1"/>
          <a:srcRect l="3204" r="3204"/>
          <a:stretch>
            <a:fillRect/>
          </a:stretch>
        </p:blipFill>
        <p:spPr>
          <a:xfrm>
            <a:off x="7524750" y="1381125"/>
            <a:ext cx="4095750" cy="4762500"/>
          </a:xfrm>
          <a:prstGeom prst="roundRect">
            <a:avLst/>
          </a:prstGeom>
        </p:spPr>
      </p:pic>
      <p:sp>
        <p:nvSpPr>
          <p:cNvPr id="9" name="矩形 8"/>
          <p:cNvSpPr>
            <a:spLocks noGrp="1"/>
          </p:cNvSpPr>
          <p:nvPr/>
        </p:nvSpPr>
        <p:spPr>
          <a:xfrm>
            <a:off x="552450" y="3143250"/>
            <a:ext cx="4572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350" b="1">
                <a:solidFill>
                  <a:srgbClr val="1479FF"/>
                </a:solidFill>
              </a:defRPr>
            </a:pPr>
            <a:r>
              <a:rPr sz="1350" b="1">
                <a:solidFill>
                  <a:srgbClr val="1479FF"/>
                </a:solidFill>
              </a:rPr>
              <a:t>01</a:t>
            </a:r>
            <a:endParaRPr sz="1350" b="1">
              <a:solidFill>
                <a:srgbClr val="1479FF"/>
              </a:solidFill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1085850" y="3114675"/>
            <a:ext cx="2286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725" b="1">
                <a:solidFill>
                  <a:srgbClr val="F5F8FF"/>
                </a:solidFill>
              </a:defRPr>
            </a:pPr>
            <a:r>
              <a:rPr sz="1725" b="1">
                <a:solidFill>
                  <a:srgbClr val="F5F8FF"/>
                </a:solidFill>
              </a:rPr>
              <a:t>文史思政</a:t>
            </a:r>
            <a:endParaRPr sz="1725" b="1">
              <a:solidFill>
                <a:srgbClr val="F5F8FF"/>
              </a:solidFill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1085850" y="3505200"/>
            <a:ext cx="271462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200" b="0">
                <a:solidFill>
                  <a:srgbClr val="AEBBD0"/>
                </a:solidFill>
              </a:defRPr>
            </a:pPr>
            <a:r>
              <a:rPr sz="1200" b="0">
                <a:solidFill>
                  <a:srgbClr val="AEBBD0"/>
                </a:solidFill>
              </a:rPr>
              <a:t>历史复原、红色教育、文化传播</a:t>
            </a:r>
            <a:endParaRPr sz="1200" b="0">
              <a:solidFill>
                <a:srgbClr val="AEBBD0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3981450" y="3143250"/>
            <a:ext cx="4572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350" b="1">
                <a:solidFill>
                  <a:srgbClr val="FF7800"/>
                </a:solidFill>
              </a:defRPr>
            </a:pPr>
            <a:r>
              <a:rPr sz="1350" b="1">
                <a:solidFill>
                  <a:srgbClr val="FF7800"/>
                </a:solidFill>
              </a:rPr>
              <a:t>02</a:t>
            </a:r>
            <a:endParaRPr sz="1350" b="1">
              <a:solidFill>
                <a:srgbClr val="FF7800"/>
              </a:solidFill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4514850" y="3114675"/>
            <a:ext cx="2286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725" b="1">
                <a:solidFill>
                  <a:srgbClr val="F5F8FF"/>
                </a:solidFill>
              </a:defRPr>
            </a:pPr>
            <a:r>
              <a:rPr sz="1725" b="1">
                <a:solidFill>
                  <a:srgbClr val="F5F8FF"/>
                </a:solidFill>
              </a:rPr>
              <a:t>理工科</a:t>
            </a:r>
            <a:endParaRPr sz="1725" b="1">
              <a:solidFill>
                <a:srgbClr val="F5F8FF"/>
              </a:solidFill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4514850" y="3505200"/>
            <a:ext cx="271462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200" b="0">
                <a:solidFill>
                  <a:srgbClr val="AEBBD0"/>
                </a:solidFill>
              </a:defRPr>
            </a:pPr>
            <a:r>
              <a:rPr sz="1200" b="0">
                <a:solidFill>
                  <a:srgbClr val="AEBBD0"/>
                </a:solidFill>
              </a:rPr>
              <a:t>空间结构、科学原理、实验演示</a:t>
            </a:r>
            <a:endParaRPr sz="1200" b="0">
              <a:solidFill>
                <a:srgbClr val="AEBBD0"/>
              </a:solidFill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552450" y="4143375"/>
            <a:ext cx="4572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350" b="1">
                <a:solidFill>
                  <a:srgbClr val="1479FF"/>
                </a:solidFill>
              </a:defRPr>
            </a:pPr>
            <a:r>
              <a:rPr sz="1350" b="1">
                <a:solidFill>
                  <a:srgbClr val="1479FF"/>
                </a:solidFill>
              </a:rPr>
              <a:t>03</a:t>
            </a:r>
            <a:endParaRPr sz="1350" b="1">
              <a:solidFill>
                <a:srgbClr val="1479FF"/>
              </a:solidFill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1085850" y="4114800"/>
            <a:ext cx="2286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725" b="1">
                <a:solidFill>
                  <a:srgbClr val="F5F8FF"/>
                </a:solidFill>
              </a:defRPr>
            </a:pPr>
            <a:r>
              <a:rPr sz="1725" b="1">
                <a:solidFill>
                  <a:srgbClr val="F5F8FF"/>
                </a:solidFill>
              </a:rPr>
              <a:t>医学护理</a:t>
            </a:r>
            <a:endParaRPr sz="1725" b="1">
              <a:solidFill>
                <a:srgbClr val="F5F8FF"/>
              </a:solidFill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1085850" y="4505325"/>
            <a:ext cx="271462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200" b="0">
                <a:solidFill>
                  <a:srgbClr val="AEBBD0"/>
                </a:solidFill>
              </a:defRPr>
            </a:pPr>
            <a:r>
              <a:rPr sz="1200" b="0">
                <a:solidFill>
                  <a:srgbClr val="AEBBD0"/>
                </a:solidFill>
              </a:rPr>
              <a:t>人体结构、临床流程、应急训练</a:t>
            </a:r>
            <a:endParaRPr sz="1200" b="0">
              <a:solidFill>
                <a:srgbClr val="AEBBD0"/>
              </a:solidFill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3981450" y="4143375"/>
            <a:ext cx="4572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350" b="1">
                <a:solidFill>
                  <a:srgbClr val="1479FF"/>
                </a:solidFill>
              </a:defRPr>
            </a:pPr>
            <a:r>
              <a:rPr sz="1350" b="1">
                <a:solidFill>
                  <a:srgbClr val="1479FF"/>
                </a:solidFill>
              </a:rPr>
              <a:t>04</a:t>
            </a:r>
            <a:endParaRPr sz="1350" b="1">
              <a:solidFill>
                <a:srgbClr val="1479FF"/>
              </a:solidFill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4514850" y="4114800"/>
            <a:ext cx="2286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725" b="1">
                <a:solidFill>
                  <a:srgbClr val="F5F8FF"/>
                </a:solidFill>
              </a:defRPr>
            </a:pPr>
            <a:r>
              <a:rPr sz="1725" b="1">
                <a:solidFill>
                  <a:srgbClr val="F5F8FF"/>
                </a:solidFill>
              </a:rPr>
              <a:t>影视传媒</a:t>
            </a:r>
            <a:endParaRPr sz="1725" b="1">
              <a:solidFill>
                <a:srgbClr val="F5F8FF"/>
              </a:solidFill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4514850" y="4505325"/>
            <a:ext cx="271462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200" b="0">
                <a:solidFill>
                  <a:srgbClr val="AEBBD0"/>
                </a:solidFill>
              </a:defRPr>
            </a:pPr>
            <a:r>
              <a:rPr sz="1200" b="0">
                <a:solidFill>
                  <a:srgbClr val="AEBBD0"/>
                </a:solidFill>
              </a:rPr>
              <a:t>XR拍摄、虚拟演播、节目制作</a:t>
            </a:r>
            <a:endParaRPr sz="1200" b="0">
              <a:solidFill>
                <a:srgbClr val="AEBBD0"/>
              </a:solidFill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552450" y="5143500"/>
            <a:ext cx="4572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350" b="1">
                <a:solidFill>
                  <a:srgbClr val="FF7800"/>
                </a:solidFill>
              </a:defRPr>
            </a:pPr>
            <a:r>
              <a:rPr sz="1350" b="1">
                <a:solidFill>
                  <a:srgbClr val="FF7800"/>
                </a:solidFill>
              </a:rPr>
              <a:t>05</a:t>
            </a:r>
            <a:endParaRPr sz="1350" b="1">
              <a:solidFill>
                <a:srgbClr val="FF7800"/>
              </a:solidFill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1085850" y="5114925"/>
            <a:ext cx="2286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725" b="1">
                <a:solidFill>
                  <a:srgbClr val="F5F8FF"/>
                </a:solidFill>
              </a:defRPr>
            </a:pPr>
            <a:r>
              <a:rPr sz="1725" b="1">
                <a:solidFill>
                  <a:srgbClr val="F5F8FF"/>
                </a:solidFill>
              </a:rPr>
              <a:t>职业教育</a:t>
            </a:r>
            <a:endParaRPr sz="1725" b="1">
              <a:solidFill>
                <a:srgbClr val="F5F8FF"/>
              </a:solidFill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1085850" y="5505450"/>
            <a:ext cx="271462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200" b="0">
                <a:solidFill>
                  <a:srgbClr val="AEBBD0"/>
                </a:solidFill>
              </a:defRPr>
            </a:pPr>
            <a:r>
              <a:rPr sz="1200" b="0">
                <a:solidFill>
                  <a:srgbClr val="AEBBD0"/>
                </a:solidFill>
              </a:rPr>
              <a:t>机械、汽车、航空与智能制造</a:t>
            </a:r>
            <a:endParaRPr sz="1200" b="0">
              <a:solidFill>
                <a:srgbClr val="AEBBD0"/>
              </a:solidFill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3981450" y="5143500"/>
            <a:ext cx="4572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350" b="1">
                <a:solidFill>
                  <a:srgbClr val="1479FF"/>
                </a:solidFill>
              </a:defRPr>
            </a:pPr>
            <a:r>
              <a:rPr sz="1350" b="1">
                <a:solidFill>
                  <a:srgbClr val="1479FF"/>
                </a:solidFill>
              </a:rPr>
              <a:t>06</a:t>
            </a:r>
            <a:endParaRPr sz="1350" b="1">
              <a:solidFill>
                <a:srgbClr val="1479FF"/>
              </a:solidFill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4514850" y="5114925"/>
            <a:ext cx="2286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725" b="1">
                <a:solidFill>
                  <a:srgbClr val="F5F8FF"/>
                </a:solidFill>
              </a:defRPr>
            </a:pPr>
            <a:r>
              <a:rPr sz="1725" b="1">
                <a:solidFill>
                  <a:srgbClr val="F5F8FF"/>
                </a:solidFill>
              </a:rPr>
              <a:t>文旅电商</a:t>
            </a:r>
            <a:endParaRPr sz="1725" b="1">
              <a:solidFill>
                <a:srgbClr val="F5F8FF"/>
              </a:solidFill>
            </a:endParaRPr>
          </a:p>
        </p:txBody>
      </p:sp>
      <p:sp>
        <p:nvSpPr>
          <p:cNvPr id="26" name="矩形 25"/>
          <p:cNvSpPr>
            <a:spLocks noGrp="1"/>
          </p:cNvSpPr>
          <p:nvPr/>
        </p:nvSpPr>
        <p:spPr>
          <a:xfrm>
            <a:off x="4514850" y="5505450"/>
            <a:ext cx="271462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200" b="0">
                <a:solidFill>
                  <a:srgbClr val="AEBBD0"/>
                </a:solidFill>
              </a:defRPr>
            </a:pPr>
            <a:r>
              <a:rPr sz="1200" b="0">
                <a:solidFill>
                  <a:srgbClr val="AEBBD0"/>
                </a:solidFill>
              </a:rPr>
              <a:t>虚拟展陈、情境营销与直播</a:t>
            </a:r>
            <a:endParaRPr sz="1200" b="0">
              <a:solidFill>
                <a:srgbClr val="AEBBD0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6877685" y="323850"/>
            <a:ext cx="3810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r">
              <a:buNone/>
              <a:defRPr sz="975" b="0">
                <a:solidFill>
                  <a:srgbClr val="AEBBD0"/>
                </a:solidFill>
              </a:defRPr>
            </a:pPr>
            <a:r>
              <a:rPr sz="975" b="0">
                <a:solidFill>
                  <a:srgbClr val="AEBBD0"/>
                </a:solidFill>
              </a:rPr>
              <a:t>盛世飞扬  |  SSFY XR Education Solution</a:t>
            </a:r>
            <a:endParaRPr sz="975" b="0">
              <a:solidFill>
                <a:srgbClr val="AEBBD0"/>
              </a:solidFill>
            </a:endParaRPr>
          </a:p>
        </p:txBody>
      </p:sp>
      <p:pic>
        <p:nvPicPr>
          <p:cNvPr id="27" name="图片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2440" y="116840"/>
            <a:ext cx="1078865" cy="962025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" y="-76835"/>
            <a:ext cx="1344930" cy="110172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2082</Words>
  <Application>WPS 表格</Application>
  <PresentationFormat>Converted Presentation</PresentationFormat>
  <Paragraphs>369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3" baseType="lpstr">
      <vt:lpstr>Arial</vt:lpstr>
      <vt:lpstr>宋体</vt:lpstr>
      <vt:lpstr>Wingdings</vt:lpstr>
      <vt:lpstr>Calibri</vt:lpstr>
      <vt:lpstr>Helvetica Neue</vt:lpstr>
      <vt:lpstr>宋体</vt:lpstr>
      <vt:lpstr>汉仪书宋二KW</vt:lpstr>
      <vt:lpstr>微软雅黑</vt:lpstr>
      <vt:lpstr>汉仪旗黑</vt:lpstr>
      <vt:lpstr>Arial Unicode MS</vt:lpstr>
      <vt:lpstr>ChatGPT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草原狼</cp:lastModifiedBy>
  <cp:revision>1</cp:revision>
  <dcterms:created xsi:type="dcterms:W3CDTF">2026-09-01T23:56:56Z</dcterms:created>
  <dcterms:modified xsi:type="dcterms:W3CDTF">2026-09-01T23:56:56Z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5A94967BD8896CAE4866976AAF243001_43</vt:lpwstr>
  </property>
  <property fmtid="{D5CDD505-2E9C-101B-9397-08002B2CF9AE}" pid="3" name="KSOProductBuildVer">
    <vt:lpwstr>2052-12.1.23540.23540</vt:lpwstr>
  </property>
</Properties>
</file>